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26"/>
  </p:notesMasterIdLst>
  <p:handoutMasterIdLst>
    <p:handoutMasterId r:id="rId27"/>
  </p:handoutMasterIdLst>
  <p:sldIdLst>
    <p:sldId id="280" r:id="rId2"/>
    <p:sldId id="281" r:id="rId3"/>
    <p:sldId id="296" r:id="rId4"/>
    <p:sldId id="297" r:id="rId5"/>
    <p:sldId id="259" r:id="rId6"/>
    <p:sldId id="262" r:id="rId7"/>
    <p:sldId id="274" r:id="rId8"/>
    <p:sldId id="265" r:id="rId9"/>
    <p:sldId id="293" r:id="rId10"/>
    <p:sldId id="264" r:id="rId11"/>
    <p:sldId id="286" r:id="rId12"/>
    <p:sldId id="287" r:id="rId13"/>
    <p:sldId id="283" r:id="rId14"/>
    <p:sldId id="290" r:id="rId15"/>
    <p:sldId id="291" r:id="rId16"/>
    <p:sldId id="288" r:id="rId17"/>
    <p:sldId id="266" r:id="rId18"/>
    <p:sldId id="273" r:id="rId19"/>
    <p:sldId id="298" r:id="rId20"/>
    <p:sldId id="300" r:id="rId21"/>
    <p:sldId id="301" r:id="rId22"/>
    <p:sldId id="304" r:id="rId23"/>
    <p:sldId id="303" r:id="rId24"/>
    <p:sldId id="295" r:id="rId25"/>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14" autoAdjust="0"/>
    <p:restoredTop sz="89967" autoAdjust="0"/>
  </p:normalViewPr>
  <p:slideViewPr>
    <p:cSldViewPr>
      <p:cViewPr>
        <p:scale>
          <a:sx n="100" d="100"/>
          <a:sy n="100" d="100"/>
        </p:scale>
        <p:origin x="475" y="-259"/>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31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937" cy="36527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438180" y="0"/>
            <a:ext cx="4160937" cy="365276"/>
          </a:xfrm>
          <a:prstGeom prst="rect">
            <a:avLst/>
          </a:prstGeom>
        </p:spPr>
        <p:txBody>
          <a:bodyPr vert="horz" lIns="91440" tIns="45720" rIns="91440" bIns="45720" rtlCol="0"/>
          <a:lstStyle>
            <a:lvl1pPr algn="r">
              <a:defRPr sz="1200"/>
            </a:lvl1pPr>
          </a:lstStyle>
          <a:p>
            <a:fld id="{DFA29906-CD0B-4679-8C79-5B3AB3B7630E}" type="datetimeFigureOut">
              <a:rPr lang="en-US" smtClean="0"/>
              <a:t>1/24/2019</a:t>
            </a:fld>
            <a:endParaRPr lang="en-US"/>
          </a:p>
        </p:txBody>
      </p:sp>
      <p:sp>
        <p:nvSpPr>
          <p:cNvPr id="4" name="Footer Placeholder 3"/>
          <p:cNvSpPr>
            <a:spLocks noGrp="1"/>
          </p:cNvSpPr>
          <p:nvPr>
            <p:ph type="ftr" sz="quarter" idx="2"/>
          </p:nvPr>
        </p:nvSpPr>
        <p:spPr>
          <a:xfrm>
            <a:off x="0" y="6948715"/>
            <a:ext cx="4160937" cy="36527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438180" y="6948715"/>
            <a:ext cx="4160937" cy="365276"/>
          </a:xfrm>
          <a:prstGeom prst="rect">
            <a:avLst/>
          </a:prstGeom>
        </p:spPr>
        <p:txBody>
          <a:bodyPr vert="horz" lIns="91440" tIns="45720" rIns="91440" bIns="45720" rtlCol="0" anchor="b"/>
          <a:lstStyle>
            <a:lvl1pPr algn="r">
              <a:defRPr sz="1200"/>
            </a:lvl1pPr>
          </a:lstStyle>
          <a:p>
            <a:fld id="{C37B60B9-6F53-490C-9E23-1FC62AB0CBFA}" type="slidenum">
              <a:rPr lang="en-US" smtClean="0"/>
              <a:t>‹#›</a:t>
            </a:fld>
            <a:endParaRPr lang="en-US"/>
          </a:p>
        </p:txBody>
      </p:sp>
    </p:spTree>
    <p:extLst>
      <p:ext uri="{BB962C8B-B14F-4D97-AF65-F5344CB8AC3E}">
        <p14:creationId xmlns:p14="http://schemas.microsoft.com/office/powerpoint/2010/main" val="3996837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5760"/>
          </a:xfrm>
          <a:prstGeom prst="rect">
            <a:avLst/>
          </a:prstGeom>
        </p:spPr>
        <p:txBody>
          <a:bodyPr vert="horz" lIns="96657" tIns="48328" rIns="96657" bIns="48328" rtlCol="0"/>
          <a:lstStyle>
            <a:lvl1pPr algn="l">
              <a:defRPr sz="1300"/>
            </a:lvl1pPr>
          </a:lstStyle>
          <a:p>
            <a:endParaRPr lang="en-US" dirty="0"/>
          </a:p>
        </p:txBody>
      </p:sp>
      <p:sp>
        <p:nvSpPr>
          <p:cNvPr id="3" name="Date Placeholder 2"/>
          <p:cNvSpPr>
            <a:spLocks noGrp="1"/>
          </p:cNvSpPr>
          <p:nvPr>
            <p:ph type="dt" idx="1"/>
          </p:nvPr>
        </p:nvSpPr>
        <p:spPr>
          <a:xfrm>
            <a:off x="5438458" y="1"/>
            <a:ext cx="4160520" cy="365760"/>
          </a:xfrm>
          <a:prstGeom prst="rect">
            <a:avLst/>
          </a:prstGeom>
        </p:spPr>
        <p:txBody>
          <a:bodyPr vert="horz" lIns="96657" tIns="48328" rIns="96657" bIns="48328" rtlCol="0"/>
          <a:lstStyle>
            <a:lvl1pPr algn="r">
              <a:defRPr sz="1300"/>
            </a:lvl1pPr>
          </a:lstStyle>
          <a:p>
            <a:fld id="{776F06D2-7E83-41E9-9D3C-3052532F71E7}" type="datetimeFigureOut">
              <a:rPr lang="en-US" smtClean="0"/>
              <a:t>1/24/2019</a:t>
            </a:fld>
            <a:endParaRPr lang="en-US" dirty="0"/>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57" tIns="48328" rIns="96657" bIns="48328" rtlCol="0" anchor="ctr"/>
          <a:lstStyle/>
          <a:p>
            <a:endParaRPr lang="en-US" dirty="0"/>
          </a:p>
        </p:txBody>
      </p:sp>
      <p:sp>
        <p:nvSpPr>
          <p:cNvPr id="5" name="Notes Placeholder 4"/>
          <p:cNvSpPr>
            <a:spLocks noGrp="1"/>
          </p:cNvSpPr>
          <p:nvPr>
            <p:ph type="body" sz="quarter" idx="3"/>
          </p:nvPr>
        </p:nvSpPr>
        <p:spPr>
          <a:xfrm>
            <a:off x="960120" y="3474721"/>
            <a:ext cx="7680960" cy="3291840"/>
          </a:xfrm>
          <a:prstGeom prst="rect">
            <a:avLst/>
          </a:prstGeom>
        </p:spPr>
        <p:txBody>
          <a:bodyPr vert="horz" lIns="96657" tIns="48328" rIns="96657" bIns="4832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171"/>
            <a:ext cx="4160520" cy="365760"/>
          </a:xfrm>
          <a:prstGeom prst="rect">
            <a:avLst/>
          </a:prstGeom>
        </p:spPr>
        <p:txBody>
          <a:bodyPr vert="horz" lIns="96657" tIns="48328" rIns="96657" bIns="48328" rtlCol="0" anchor="b"/>
          <a:lstStyle>
            <a:lvl1pPr algn="l">
              <a:defRPr sz="1300"/>
            </a:lvl1pPr>
          </a:lstStyle>
          <a:p>
            <a:endParaRPr lang="en-US" dirty="0"/>
          </a:p>
        </p:txBody>
      </p:sp>
      <p:sp>
        <p:nvSpPr>
          <p:cNvPr id="7" name="Slide Number Placeholder 6"/>
          <p:cNvSpPr>
            <a:spLocks noGrp="1"/>
          </p:cNvSpPr>
          <p:nvPr>
            <p:ph type="sldNum" sz="quarter" idx="5"/>
          </p:nvPr>
        </p:nvSpPr>
        <p:spPr>
          <a:xfrm>
            <a:off x="5438458" y="6948171"/>
            <a:ext cx="4160520" cy="365760"/>
          </a:xfrm>
          <a:prstGeom prst="rect">
            <a:avLst/>
          </a:prstGeom>
        </p:spPr>
        <p:txBody>
          <a:bodyPr vert="horz" lIns="96657" tIns="48328" rIns="96657" bIns="48328" rtlCol="0" anchor="b"/>
          <a:lstStyle>
            <a:lvl1pPr algn="r">
              <a:defRPr sz="1300"/>
            </a:lvl1pPr>
          </a:lstStyle>
          <a:p>
            <a:fld id="{4039E44C-9D7D-408C-990B-2E26758626BB}" type="slidenum">
              <a:rPr lang="en-US" smtClean="0"/>
              <a:t>‹#›</a:t>
            </a:fld>
            <a:endParaRPr lang="en-US" dirty="0"/>
          </a:p>
        </p:txBody>
      </p:sp>
    </p:spTree>
    <p:extLst>
      <p:ext uri="{BB962C8B-B14F-4D97-AF65-F5344CB8AC3E}">
        <p14:creationId xmlns:p14="http://schemas.microsoft.com/office/powerpoint/2010/main" val="1716609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Structure</a:t>
            </a:r>
          </a:p>
          <a:p>
            <a:r>
              <a:rPr lang="en-US" dirty="0" smtClean="0"/>
              <a:t>ACEDC</a:t>
            </a:r>
            <a:r>
              <a:rPr lang="en-US" baseline="0" dirty="0" smtClean="0"/>
              <a:t> non profit, staffed by county employees.</a:t>
            </a:r>
            <a:endParaRPr lang="en-US" dirty="0"/>
          </a:p>
        </p:txBody>
      </p:sp>
      <p:sp>
        <p:nvSpPr>
          <p:cNvPr id="4" name="Slide Number Placeholder 3"/>
          <p:cNvSpPr>
            <a:spLocks noGrp="1"/>
          </p:cNvSpPr>
          <p:nvPr>
            <p:ph type="sldNum" sz="quarter" idx="10"/>
          </p:nvPr>
        </p:nvSpPr>
        <p:spPr/>
        <p:txBody>
          <a:bodyPr/>
          <a:lstStyle/>
          <a:p>
            <a:fld id="{4039E44C-9D7D-408C-990B-2E26758626BB}" type="slidenum">
              <a:rPr lang="en-US" smtClean="0"/>
              <a:t>1</a:t>
            </a:fld>
            <a:endParaRPr lang="en-US" dirty="0"/>
          </a:p>
        </p:txBody>
      </p:sp>
    </p:spTree>
    <p:extLst>
      <p:ext uri="{BB962C8B-B14F-4D97-AF65-F5344CB8AC3E}">
        <p14:creationId xmlns:p14="http://schemas.microsoft.com/office/powerpoint/2010/main" val="3940656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past few months, I’ve been exploring Bethlehem and meeting lots of people.</a:t>
            </a:r>
            <a:r>
              <a:rPr lang="en-US" baseline="0" dirty="0" smtClean="0"/>
              <a:t>  A common thread in conversations with Bethlehem citizens is the desire to create a town center.  The plans being made now show the community’s foresight to plan the future.  Current assets include a grocery store, a fire station, a library, a golf course, and a post office.  All businesses and services that build the basic commercial foundation for a community of 4,422 people. In Alexander County, Bethlehem has the highest property values, the highest education level, and highest household income.  That’s one of the reasons so many people want to live here.</a:t>
            </a:r>
            <a:endParaRPr lang="en-US" dirty="0"/>
          </a:p>
        </p:txBody>
      </p:sp>
      <p:sp>
        <p:nvSpPr>
          <p:cNvPr id="4" name="Slide Number Placeholder 3"/>
          <p:cNvSpPr>
            <a:spLocks noGrp="1"/>
          </p:cNvSpPr>
          <p:nvPr>
            <p:ph type="sldNum" sz="quarter" idx="10"/>
          </p:nvPr>
        </p:nvSpPr>
        <p:spPr/>
        <p:txBody>
          <a:bodyPr/>
          <a:lstStyle/>
          <a:p>
            <a:fld id="{77712846-AE73-42D5-BE79-08832CC84A89}" type="slidenum">
              <a:rPr lang="en-US" smtClean="0"/>
              <a:t>20</a:t>
            </a:fld>
            <a:endParaRPr lang="en-US"/>
          </a:p>
        </p:txBody>
      </p:sp>
    </p:spTree>
    <p:extLst>
      <p:ext uri="{BB962C8B-B14F-4D97-AF65-F5344CB8AC3E}">
        <p14:creationId xmlns:p14="http://schemas.microsoft.com/office/powerpoint/2010/main" val="3388526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Bethlehem</a:t>
            </a:r>
            <a:r>
              <a:rPr lang="en-US" baseline="0" dirty="0" smtClean="0"/>
              <a:t> has some breathtaking natural resources.  Lake Hickory and the Catawba River, </a:t>
            </a:r>
            <a:r>
              <a:rPr lang="en-US" baseline="0" dirty="0" err="1" smtClean="0"/>
              <a:t>Wittenburg</a:t>
            </a:r>
            <a:r>
              <a:rPr lang="en-US" baseline="0" dirty="0" smtClean="0"/>
              <a:t> public Access to the river, private property lake frontage.  A berry farm and a summer camp are added amenities to residents and visitors.</a:t>
            </a:r>
            <a:endParaRPr lang="en-US" dirty="0"/>
          </a:p>
        </p:txBody>
      </p:sp>
      <p:sp>
        <p:nvSpPr>
          <p:cNvPr id="4" name="Slide Number Placeholder 3"/>
          <p:cNvSpPr>
            <a:spLocks noGrp="1"/>
          </p:cNvSpPr>
          <p:nvPr>
            <p:ph type="sldNum" sz="quarter" idx="10"/>
          </p:nvPr>
        </p:nvSpPr>
        <p:spPr/>
        <p:txBody>
          <a:bodyPr/>
          <a:lstStyle/>
          <a:p>
            <a:fld id="{77712846-AE73-42D5-BE79-08832CC84A89}" type="slidenum">
              <a:rPr lang="en-US" smtClean="0"/>
              <a:t>21</a:t>
            </a:fld>
            <a:endParaRPr lang="en-US"/>
          </a:p>
        </p:txBody>
      </p:sp>
    </p:spTree>
    <p:extLst>
      <p:ext uri="{BB962C8B-B14F-4D97-AF65-F5344CB8AC3E}">
        <p14:creationId xmlns:p14="http://schemas.microsoft.com/office/powerpoint/2010/main" val="714924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plans you are making now will open the doors for future development opportunities.  The expansion of the wastewater system will open up development along Highway</a:t>
            </a:r>
            <a:r>
              <a:rPr lang="en-US" baseline="0" dirty="0" smtClean="0"/>
              <a:t> 127 and Rink Dam Road.  Increased utility capacity will enable more assembly uses and the widening of the road will increase daily traffic.  We have been researching site selection criteria for many companies with preliminary contact on specific real estate.  Many of the corporate contacts would like to see final plans and timelines for the project.  Once we know where the road will be, we will be better equipped to encourage new businesses to make Bethlehem their home.</a:t>
            </a:r>
            <a:endParaRPr lang="en-US" dirty="0"/>
          </a:p>
        </p:txBody>
      </p:sp>
      <p:sp>
        <p:nvSpPr>
          <p:cNvPr id="4" name="Slide Number Placeholder 3"/>
          <p:cNvSpPr>
            <a:spLocks noGrp="1"/>
          </p:cNvSpPr>
          <p:nvPr>
            <p:ph type="sldNum" sz="quarter" idx="10"/>
          </p:nvPr>
        </p:nvSpPr>
        <p:spPr/>
        <p:txBody>
          <a:bodyPr/>
          <a:lstStyle/>
          <a:p>
            <a:fld id="{77712846-AE73-42D5-BE79-08832CC84A89}" type="slidenum">
              <a:rPr lang="en-US" smtClean="0"/>
              <a:t>23</a:t>
            </a:fld>
            <a:endParaRPr lang="en-US"/>
          </a:p>
        </p:txBody>
      </p:sp>
    </p:spTree>
    <p:extLst>
      <p:ext uri="{BB962C8B-B14F-4D97-AF65-F5344CB8AC3E}">
        <p14:creationId xmlns:p14="http://schemas.microsoft.com/office/powerpoint/2010/main" val="254836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Structure: </a:t>
            </a:r>
            <a:r>
              <a:rPr lang="en-US" dirty="0" smtClean="0"/>
              <a:t>How</a:t>
            </a:r>
            <a:r>
              <a:rPr lang="en-US" baseline="0" dirty="0" smtClean="0"/>
              <a:t> do we fit into the scheme of thins statewide. </a:t>
            </a:r>
            <a:r>
              <a:rPr lang="en-US" dirty="0" smtClean="0"/>
              <a:t>State </a:t>
            </a:r>
            <a:r>
              <a:rPr lang="en-US" dirty="0" smtClean="0"/>
              <a:t>of NC effort to streamline service delivery.</a:t>
            </a:r>
            <a:endParaRPr lang="en-US" dirty="0"/>
          </a:p>
        </p:txBody>
      </p:sp>
      <p:sp>
        <p:nvSpPr>
          <p:cNvPr id="4" name="Slide Number Placeholder 3"/>
          <p:cNvSpPr>
            <a:spLocks noGrp="1"/>
          </p:cNvSpPr>
          <p:nvPr>
            <p:ph type="sldNum" sz="quarter" idx="10"/>
          </p:nvPr>
        </p:nvSpPr>
        <p:spPr/>
        <p:txBody>
          <a:bodyPr/>
          <a:lstStyle/>
          <a:p>
            <a:fld id="{4039E44C-9D7D-408C-990B-2E26758626BB}" type="slidenum">
              <a:rPr lang="en-US" smtClean="0"/>
              <a:t>2</a:t>
            </a:fld>
            <a:endParaRPr lang="en-US" dirty="0"/>
          </a:p>
        </p:txBody>
      </p:sp>
    </p:spTree>
    <p:extLst>
      <p:ext uri="{BB962C8B-B14F-4D97-AF65-F5344CB8AC3E}">
        <p14:creationId xmlns:p14="http://schemas.microsoft.com/office/powerpoint/2010/main" val="216025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Structure: Charlotte Regional Partnership</a:t>
            </a:r>
            <a:r>
              <a:rPr lang="en-US" baseline="0" dirty="0" smtClean="0"/>
              <a:t> merged with Charlotte Chamber of Commerce.</a:t>
            </a:r>
          </a:p>
          <a:p>
            <a:r>
              <a:rPr lang="en-US" baseline="0" dirty="0" smtClean="0"/>
              <a:t>Membership based. Economic developers searching for companies to locate in region.</a:t>
            </a:r>
            <a:endParaRPr lang="en-US" dirty="0"/>
          </a:p>
        </p:txBody>
      </p:sp>
      <p:sp>
        <p:nvSpPr>
          <p:cNvPr id="4" name="Slide Number Placeholder 3"/>
          <p:cNvSpPr>
            <a:spLocks noGrp="1"/>
          </p:cNvSpPr>
          <p:nvPr>
            <p:ph type="sldNum" sz="quarter" idx="10"/>
          </p:nvPr>
        </p:nvSpPr>
        <p:spPr/>
        <p:txBody>
          <a:bodyPr/>
          <a:lstStyle/>
          <a:p>
            <a:fld id="{4039E44C-9D7D-408C-990B-2E26758626BB}" type="slidenum">
              <a:rPr lang="en-US" smtClean="0"/>
              <a:t>3</a:t>
            </a:fld>
            <a:endParaRPr lang="en-US" dirty="0"/>
          </a:p>
        </p:txBody>
      </p:sp>
    </p:spTree>
    <p:extLst>
      <p:ext uri="{BB962C8B-B14F-4D97-AF65-F5344CB8AC3E}">
        <p14:creationId xmlns:p14="http://schemas.microsoft.com/office/powerpoint/2010/main" val="1634498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Structure: Statewide</a:t>
            </a:r>
            <a:r>
              <a:rPr lang="en-US" baseline="0" dirty="0" smtClean="0"/>
              <a:t> organization dedicated to brining companies to NC. No cost to counties. Funded by GA and private funds. Some overlap in EDPNC and Charlotte Regional Bus Alliance.</a:t>
            </a:r>
            <a:endParaRPr lang="en-US" dirty="0"/>
          </a:p>
        </p:txBody>
      </p:sp>
      <p:sp>
        <p:nvSpPr>
          <p:cNvPr id="4" name="Slide Number Placeholder 3"/>
          <p:cNvSpPr>
            <a:spLocks noGrp="1"/>
          </p:cNvSpPr>
          <p:nvPr>
            <p:ph type="sldNum" sz="quarter" idx="10"/>
          </p:nvPr>
        </p:nvSpPr>
        <p:spPr/>
        <p:txBody>
          <a:bodyPr/>
          <a:lstStyle/>
          <a:p>
            <a:fld id="{4039E44C-9D7D-408C-990B-2E26758626BB}" type="slidenum">
              <a:rPr lang="en-US" smtClean="0"/>
              <a:t>4</a:t>
            </a:fld>
            <a:endParaRPr lang="en-US" dirty="0"/>
          </a:p>
        </p:txBody>
      </p:sp>
    </p:spTree>
    <p:extLst>
      <p:ext uri="{BB962C8B-B14F-4D97-AF65-F5344CB8AC3E}">
        <p14:creationId xmlns:p14="http://schemas.microsoft.com/office/powerpoint/2010/main" val="3114125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Assistance to Industry…. 	Huntington House Building</a:t>
            </a:r>
            <a:r>
              <a:rPr lang="en-US" baseline="0" dirty="0" smtClean="0"/>
              <a:t> Renovation Grant $500,000 grant to renovate old Clayton Marcus Bldg.</a:t>
            </a:r>
          </a:p>
          <a:p>
            <a:r>
              <a:rPr lang="en-US" baseline="0" dirty="0" smtClean="0"/>
              <a:t>		Mitchell Gold $300,000 grant natural gas extension</a:t>
            </a:r>
          </a:p>
          <a:p>
            <a:r>
              <a:rPr lang="en-US" baseline="0" dirty="0" smtClean="0"/>
              <a:t>		</a:t>
            </a:r>
            <a:r>
              <a:rPr lang="en-US" baseline="0" dirty="0" err="1" smtClean="0"/>
              <a:t>Craftmaster</a:t>
            </a:r>
            <a:r>
              <a:rPr lang="en-US" baseline="0" dirty="0" smtClean="0"/>
              <a:t> $480,000 and $300,000 building renovation grants</a:t>
            </a:r>
          </a:p>
          <a:p>
            <a:r>
              <a:rPr lang="en-US" baseline="0" dirty="0" smtClean="0"/>
              <a:t>		</a:t>
            </a:r>
            <a:endParaRPr lang="en-US" dirty="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85333" indent="-302052">
              <a:defRPr>
                <a:solidFill>
                  <a:schemeClr val="tx1"/>
                </a:solidFill>
                <a:latin typeface="Tahoma" pitchFamily="34" charset="0"/>
              </a:defRPr>
            </a:lvl2pPr>
            <a:lvl3pPr marL="1208206" indent="-241641">
              <a:defRPr>
                <a:solidFill>
                  <a:schemeClr val="tx1"/>
                </a:solidFill>
                <a:latin typeface="Tahoma" pitchFamily="34" charset="0"/>
              </a:defRPr>
            </a:lvl3pPr>
            <a:lvl4pPr marL="1691487" indent="-241641">
              <a:defRPr>
                <a:solidFill>
                  <a:schemeClr val="tx1"/>
                </a:solidFill>
                <a:latin typeface="Tahoma" pitchFamily="34" charset="0"/>
              </a:defRPr>
            </a:lvl4pPr>
            <a:lvl5pPr marL="2174769" indent="-241641">
              <a:defRPr>
                <a:solidFill>
                  <a:schemeClr val="tx1"/>
                </a:solidFill>
                <a:latin typeface="Tahoma" pitchFamily="34" charset="0"/>
              </a:defRPr>
            </a:lvl5pPr>
            <a:lvl6pPr marL="2658052" indent="-241641" eaLnBrk="0" fontAlgn="base" hangingPunct="0">
              <a:spcBef>
                <a:spcPct val="0"/>
              </a:spcBef>
              <a:spcAft>
                <a:spcPct val="0"/>
              </a:spcAft>
              <a:defRPr>
                <a:solidFill>
                  <a:schemeClr val="tx1"/>
                </a:solidFill>
                <a:latin typeface="Tahoma" pitchFamily="34" charset="0"/>
              </a:defRPr>
            </a:lvl6pPr>
            <a:lvl7pPr marL="3141334" indent="-241641" eaLnBrk="0" fontAlgn="base" hangingPunct="0">
              <a:spcBef>
                <a:spcPct val="0"/>
              </a:spcBef>
              <a:spcAft>
                <a:spcPct val="0"/>
              </a:spcAft>
              <a:defRPr>
                <a:solidFill>
                  <a:schemeClr val="tx1"/>
                </a:solidFill>
                <a:latin typeface="Tahoma" pitchFamily="34" charset="0"/>
              </a:defRPr>
            </a:lvl7pPr>
            <a:lvl8pPr marL="3624616" indent="-241641" eaLnBrk="0" fontAlgn="base" hangingPunct="0">
              <a:spcBef>
                <a:spcPct val="0"/>
              </a:spcBef>
              <a:spcAft>
                <a:spcPct val="0"/>
              </a:spcAft>
              <a:defRPr>
                <a:solidFill>
                  <a:schemeClr val="tx1"/>
                </a:solidFill>
                <a:latin typeface="Tahoma" pitchFamily="34" charset="0"/>
              </a:defRPr>
            </a:lvl8pPr>
            <a:lvl9pPr marL="4107898" indent="-241641" eaLnBrk="0" fontAlgn="base" hangingPunct="0">
              <a:spcBef>
                <a:spcPct val="0"/>
              </a:spcBef>
              <a:spcAft>
                <a:spcPct val="0"/>
              </a:spcAft>
              <a:defRPr>
                <a:solidFill>
                  <a:schemeClr val="tx1"/>
                </a:solidFill>
                <a:latin typeface="Tahoma" pitchFamily="34" charset="0"/>
              </a:defRPr>
            </a:lvl9pPr>
          </a:lstStyle>
          <a:p>
            <a:fld id="{6574147A-73D7-438A-84DA-F0FDD57C56DC}" type="slidenum">
              <a:rPr lang="en-US" smtClean="0">
                <a:latin typeface="Arial" charset="0"/>
              </a:rPr>
              <a:pPr/>
              <a:t>10</a:t>
            </a:fld>
            <a:endParaRPr lang="en-US"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Grants	</a:t>
            </a:r>
            <a:endParaRPr lang="en-US" dirty="0"/>
          </a:p>
        </p:txBody>
      </p:sp>
      <p:sp>
        <p:nvSpPr>
          <p:cNvPr id="4" name="Slide Number Placeholder 3"/>
          <p:cNvSpPr>
            <a:spLocks noGrp="1"/>
          </p:cNvSpPr>
          <p:nvPr>
            <p:ph type="sldNum" sz="quarter" idx="10"/>
          </p:nvPr>
        </p:nvSpPr>
        <p:spPr/>
        <p:txBody>
          <a:bodyPr/>
          <a:lstStyle/>
          <a:p>
            <a:fld id="{4039E44C-9D7D-408C-990B-2E26758626BB}" type="slidenum">
              <a:rPr lang="en-US" smtClean="0"/>
              <a:t>11</a:t>
            </a:fld>
            <a:endParaRPr lang="en-US" dirty="0"/>
          </a:p>
        </p:txBody>
      </p:sp>
    </p:spTree>
    <p:extLst>
      <p:ext uri="{BB962C8B-B14F-4D97-AF65-F5344CB8AC3E}">
        <p14:creationId xmlns:p14="http://schemas.microsoft.com/office/powerpoint/2010/main" val="3633901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12</a:t>
            </a:fld>
            <a:endParaRPr lang="en-US" dirty="0"/>
          </a:p>
        </p:txBody>
      </p:sp>
    </p:spTree>
    <p:extLst>
      <p:ext uri="{BB962C8B-B14F-4D97-AF65-F5344CB8AC3E}">
        <p14:creationId xmlns:p14="http://schemas.microsoft.com/office/powerpoint/2010/main" val="1542610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9E44C-9D7D-408C-990B-2E26758626BB}" type="slidenum">
              <a:rPr lang="en-US" smtClean="0"/>
              <a:t>19</a:t>
            </a:fld>
            <a:endParaRPr lang="en-US" dirty="0"/>
          </a:p>
        </p:txBody>
      </p:sp>
    </p:spTree>
    <p:extLst>
      <p:ext uri="{BB962C8B-B14F-4D97-AF65-F5344CB8AC3E}">
        <p14:creationId xmlns:p14="http://schemas.microsoft.com/office/powerpoint/2010/main" val="2478862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842987D7-9BB0-4367-AE6B-AE1472520ABA}" type="datetimeFigureOut">
              <a:rPr lang="en-US" smtClean="0"/>
              <a:pPr/>
              <a:t>1/24/2019</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D023196-708B-474B-8593-314217B9BDC5}" type="slidenum">
              <a:rPr lang="en-US" smtClean="0">
                <a:solidFill>
                  <a:srgbClr val="8CADAE">
                    <a:shade val="75000"/>
                  </a:srgbClr>
                </a:solidFill>
              </a:rPr>
              <a:pPr/>
              <a:t>‹#›</a:t>
            </a:fld>
            <a:endParaRPr lang="en-US" dirty="0">
              <a:solidFill>
                <a:srgbClr val="8CADAE">
                  <a:shade val="75000"/>
                </a:srgbClr>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2987D7-9BB0-4367-AE6B-AE1472520ABA}" type="datetimeFigureOut">
              <a:rPr lang="en-US" smtClean="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023196-708B-474B-8593-314217B9BDC5}" type="slidenum">
              <a:rPr lang="en-US" smtClean="0">
                <a:solidFill>
                  <a:srgbClr val="8CADAE">
                    <a:shade val="75000"/>
                  </a:srgbClr>
                </a:solidFill>
              </a:rPr>
              <a:pPr/>
              <a:t>‹#›</a:t>
            </a:fld>
            <a:endParaRPr lang="en-US" dirty="0">
              <a:solidFill>
                <a:srgbClr val="8CADAE">
                  <a:shade val="75000"/>
                </a:srgbClr>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2987D7-9BB0-4367-AE6B-AE1472520ABA}" type="datetimeFigureOut">
              <a:rPr lang="en-US" smtClean="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023196-708B-474B-8593-314217B9BDC5}" type="slidenum">
              <a:rPr lang="en-US" smtClean="0">
                <a:solidFill>
                  <a:srgbClr val="8CADAE">
                    <a:shade val="75000"/>
                  </a:srgbClr>
                </a:solidFill>
              </a:rPr>
              <a:pPr/>
              <a:t>‹#›</a:t>
            </a:fld>
            <a:endParaRPr lang="en-US" dirty="0">
              <a:solidFill>
                <a:srgbClr val="8CADAE">
                  <a:shade val="75000"/>
                </a:srgbClr>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2987D7-9BB0-4367-AE6B-AE1472520ABA}" type="datetimeFigureOut">
              <a:rPr lang="en-US" smtClean="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023196-708B-474B-8593-314217B9BDC5}" type="slidenum">
              <a:rPr lang="en-US" smtClean="0">
                <a:solidFill>
                  <a:srgbClr val="8CADAE">
                    <a:shade val="75000"/>
                  </a:srgbClr>
                </a:solidFill>
              </a:rPr>
              <a:pPr/>
              <a:t>‹#›</a:t>
            </a:fld>
            <a:endParaRPr lang="en-US" dirty="0">
              <a:solidFill>
                <a:srgbClr val="8CADAE">
                  <a:shade val="75000"/>
                </a:srgbClr>
              </a:solidFill>
            </a:endParaRPr>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2987D7-9BB0-4367-AE6B-AE1472520ABA}" type="datetimeFigureOut">
              <a:rPr lang="en-US" smtClean="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023196-708B-474B-8593-314217B9BDC5}" type="slidenum">
              <a:rPr lang="en-US" smtClean="0">
                <a:solidFill>
                  <a:srgbClr val="8CADAE">
                    <a:shade val="75000"/>
                  </a:srgbClr>
                </a:solidFill>
              </a:rPr>
              <a:pPr/>
              <a:t>‹#›</a:t>
            </a:fld>
            <a:endParaRPr lang="en-US" dirty="0">
              <a:solidFill>
                <a:srgbClr val="8CADAE">
                  <a:shade val="75000"/>
                </a:srgb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2987D7-9BB0-4367-AE6B-AE1472520ABA}" type="datetimeFigureOut">
              <a:rPr lang="en-US" smtClean="0"/>
              <a:pPr/>
              <a:t>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023196-708B-474B-8593-314217B9BDC5}" type="slidenum">
              <a:rPr lang="en-US" smtClean="0">
                <a:solidFill>
                  <a:srgbClr val="8CADAE">
                    <a:shade val="75000"/>
                  </a:srgbClr>
                </a:solidFill>
              </a:rPr>
              <a:pPr/>
              <a:t>‹#›</a:t>
            </a:fld>
            <a:endParaRPr lang="en-US" dirty="0">
              <a:solidFill>
                <a:srgbClr val="8CADAE">
                  <a:shade val="75000"/>
                </a:srgbClr>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42987D7-9BB0-4367-AE6B-AE1472520ABA}" type="datetimeFigureOut">
              <a:rPr lang="en-US" smtClean="0"/>
              <a:pPr/>
              <a:t>1/24/2019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023196-708B-474B-8593-314217B9BDC5}" type="slidenum">
              <a:rPr lang="en-US" smtClean="0">
                <a:solidFill>
                  <a:srgbClr val="8CADAE">
                    <a:shade val="75000"/>
                  </a:srgbClr>
                </a:solidFill>
              </a:rPr>
              <a:pPr/>
              <a:t>‹#›</a:t>
            </a:fld>
            <a:endParaRPr lang="en-US" dirty="0">
              <a:solidFill>
                <a:srgbClr val="8CADAE">
                  <a:shade val="75000"/>
                </a:srgbClr>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42987D7-9BB0-4367-AE6B-AE1472520ABA}" type="datetimeFigureOut">
              <a:rPr lang="en-US" smtClean="0"/>
              <a:pPr/>
              <a:t>1/24/2019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023196-708B-474B-8593-314217B9BDC5}" type="slidenum">
              <a:rPr lang="en-US" smtClean="0">
                <a:solidFill>
                  <a:srgbClr val="8CADAE">
                    <a:shade val="75000"/>
                  </a:srgbClr>
                </a:solidFill>
              </a:rPr>
              <a:pPr/>
              <a:t>‹#›</a:t>
            </a:fld>
            <a:endParaRPr lang="en-US" dirty="0">
              <a:solidFill>
                <a:srgbClr val="8CADAE">
                  <a:shade val="75000"/>
                </a:srgbClr>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2987D7-9BB0-4367-AE6B-AE1472520ABA}" type="datetimeFigureOut">
              <a:rPr lang="en-US" smtClean="0"/>
              <a:pPr/>
              <a:t>1/24/2019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023196-708B-474B-8593-314217B9BDC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2987D7-9BB0-4367-AE6B-AE1472520ABA}" type="datetimeFigureOut">
              <a:rPr lang="en-US" smtClean="0"/>
              <a:pPr/>
              <a:t>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023196-708B-474B-8593-314217B9BDC5}" type="slidenum">
              <a:rPr lang="en-US" smtClean="0">
                <a:solidFill>
                  <a:srgbClr val="8CADAE">
                    <a:shade val="75000"/>
                  </a:srgbClr>
                </a:solidFill>
              </a:rPr>
              <a:pPr/>
              <a:t>‹#›</a:t>
            </a:fld>
            <a:endParaRPr lang="en-US" dirty="0">
              <a:solidFill>
                <a:srgbClr val="8CADAE">
                  <a:shade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2987D7-9BB0-4367-AE6B-AE1472520ABA}" type="datetimeFigureOut">
              <a:rPr lang="en-US" smtClean="0"/>
              <a:pPr/>
              <a:t>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023196-708B-474B-8593-314217B9BDC5}" type="slidenum">
              <a:rPr lang="en-US" smtClean="0">
                <a:solidFill>
                  <a:srgbClr val="8CADAE">
                    <a:shade val="75000"/>
                  </a:srgbClr>
                </a:solidFill>
              </a:rPr>
              <a:pPr/>
              <a:t>‹#›</a:t>
            </a:fld>
            <a:endParaRPr lang="en-US" dirty="0">
              <a:solidFill>
                <a:srgbClr val="8CADAE">
                  <a:shade val="75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842987D7-9BB0-4367-AE6B-AE1472520ABA}" type="datetimeFigureOut">
              <a:rPr lang="en-US" smtClean="0"/>
              <a:pPr/>
              <a:t>1/24/2019</a:t>
            </a:fld>
            <a:endParaRPr lang="en-US"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DD023196-708B-474B-8593-314217B9BDC5}" type="slidenum">
              <a:rPr lang="en-US" smtClean="0">
                <a:solidFill>
                  <a:srgbClr val="8CADAE">
                    <a:shade val="75000"/>
                  </a:srgbClr>
                </a:solidFill>
              </a:rPr>
              <a:pPr/>
              <a:t>‹#›</a:t>
            </a:fld>
            <a:endParaRPr lang="en-US" dirty="0">
              <a:solidFill>
                <a:srgbClr val="8CADAE">
                  <a:shade val="75000"/>
                </a:srgbClr>
              </a:solidFill>
            </a:endParaRPr>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 Id="rId9" Type="http://schemas.openxmlformats.org/officeDocument/2006/relationships/image" Target="../media/image36.emf"/></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6.xml"/><Relationship Id="rId5" Type="http://schemas.openxmlformats.org/officeDocument/2006/relationships/image" Target="../media/image43.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52.jpe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76200"/>
            <a:ext cx="9144000" cy="758952"/>
          </a:xfrm>
        </p:spPr>
        <p:txBody>
          <a:bodyPr/>
          <a:lstStyle/>
          <a:p>
            <a:r>
              <a:rPr lang="en-US" sz="3300" b="1" dirty="0" smtClean="0">
                <a:solidFill>
                  <a:schemeClr val="tx1"/>
                </a:solidFill>
                <a:latin typeface="Century Gothic" pitchFamily="34" charset="0"/>
              </a:rPr>
              <a:t>Alexander County Economic Development</a:t>
            </a:r>
            <a:endParaRPr lang="en-US" sz="3300" b="1" dirty="0">
              <a:solidFill>
                <a:schemeClr val="tx1"/>
              </a:solidFill>
              <a:latin typeface="Century Gothic"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0289" t="-220" r="7666" b="1377"/>
          <a:stretch/>
        </p:blipFill>
        <p:spPr>
          <a:xfrm>
            <a:off x="152400" y="838200"/>
            <a:ext cx="8839200" cy="58039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7189" t="28432" r="10240"/>
          <a:stretch/>
        </p:blipFill>
        <p:spPr>
          <a:xfrm>
            <a:off x="4495800" y="4219751"/>
            <a:ext cx="3818467" cy="220644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175" r="12054"/>
          <a:stretch/>
        </p:blipFill>
        <p:spPr>
          <a:xfrm>
            <a:off x="457200" y="3657600"/>
            <a:ext cx="1943100" cy="2984500"/>
          </a:xfrm>
          <a:prstGeom prst="rect">
            <a:avLst/>
          </a:prstGeom>
        </p:spPr>
      </p:pic>
      <p:sp>
        <p:nvSpPr>
          <p:cNvPr id="2" name="TextBox 1"/>
          <p:cNvSpPr txBox="1"/>
          <p:nvPr/>
        </p:nvSpPr>
        <p:spPr>
          <a:xfrm>
            <a:off x="301752" y="990600"/>
            <a:ext cx="5413248" cy="2246769"/>
          </a:xfrm>
          <a:prstGeom prst="rect">
            <a:avLst/>
          </a:prstGeom>
          <a:noFill/>
        </p:spPr>
        <p:txBody>
          <a:bodyPr wrap="square" rtlCol="0">
            <a:spAutoFit/>
          </a:bodyPr>
          <a:lstStyle/>
          <a:p>
            <a:r>
              <a:rPr lang="en-US" sz="1400" dirty="0" smtClean="0"/>
              <a:t>Board of Directors:	Andrew Jackson, Chairman</a:t>
            </a:r>
          </a:p>
          <a:p>
            <a:r>
              <a:rPr lang="en-US" sz="1400" dirty="0"/>
              <a:t>	</a:t>
            </a:r>
            <a:r>
              <a:rPr lang="en-US" sz="1400" dirty="0" smtClean="0"/>
              <a:t>	Rick French, Vice Chairman</a:t>
            </a:r>
          </a:p>
          <a:p>
            <a:r>
              <a:rPr lang="en-US" sz="1400" dirty="0"/>
              <a:t>	</a:t>
            </a:r>
            <a:r>
              <a:rPr lang="en-US" sz="1400" dirty="0" smtClean="0"/>
              <a:t>	Del Starnes, Secretary</a:t>
            </a:r>
          </a:p>
          <a:p>
            <a:r>
              <a:rPr lang="en-US" sz="1400" dirty="0"/>
              <a:t>	</a:t>
            </a:r>
            <a:r>
              <a:rPr lang="en-US" sz="1400" dirty="0" smtClean="0"/>
              <a:t>	Ryan Mayberry, Board Member</a:t>
            </a:r>
          </a:p>
          <a:p>
            <a:r>
              <a:rPr lang="en-US" sz="1400" dirty="0"/>
              <a:t>	</a:t>
            </a:r>
            <a:r>
              <a:rPr lang="en-US" sz="1400" dirty="0" smtClean="0"/>
              <a:t>	Tim Holder, Board Member</a:t>
            </a:r>
          </a:p>
          <a:p>
            <a:r>
              <a:rPr lang="en-US" sz="1400" dirty="0"/>
              <a:t>	</a:t>
            </a:r>
            <a:r>
              <a:rPr lang="en-US" sz="1400" dirty="0" smtClean="0"/>
              <a:t>	Tim Little, Board Member</a:t>
            </a:r>
          </a:p>
          <a:p>
            <a:endParaRPr lang="en-US" sz="1400" dirty="0" smtClean="0"/>
          </a:p>
          <a:p>
            <a:r>
              <a:rPr lang="en-US" sz="1400" dirty="0" smtClean="0"/>
              <a:t>Staff: 	David Icenhour, EDC Director</a:t>
            </a:r>
          </a:p>
          <a:p>
            <a:r>
              <a:rPr lang="en-US" sz="1400" dirty="0"/>
              <a:t>	</a:t>
            </a:r>
            <a:r>
              <a:rPr lang="en-US" sz="1400" dirty="0" smtClean="0"/>
              <a:t>Connie Kincaid, Bus. Dev. Manager</a:t>
            </a:r>
          </a:p>
          <a:p>
            <a:r>
              <a:rPr lang="en-US" sz="1400" dirty="0"/>
              <a:t>	</a:t>
            </a:r>
            <a:r>
              <a:rPr lang="en-US" sz="1400" dirty="0" smtClean="0"/>
              <a:t>Gary Herman, Public Information Officer</a:t>
            </a:r>
            <a:endParaRPr lang="en-US" sz="1400" dirty="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8877" t="29481" r="8125" b="31535"/>
          <a:stretch/>
        </p:blipFill>
        <p:spPr>
          <a:xfrm>
            <a:off x="5673182" y="1295400"/>
            <a:ext cx="2632619" cy="1600200"/>
          </a:xfrm>
          <a:prstGeom prst="rect">
            <a:avLst/>
          </a:prstGeom>
          <a:effectLst>
            <a:glow rad="457200">
              <a:schemeClr val="accent3">
                <a:satMod val="175000"/>
                <a:alpha val="27000"/>
              </a:schemeClr>
            </a:glow>
          </a:effectLst>
          <a:scene3d>
            <a:camera prst="orthographicFront"/>
            <a:lightRig rig="threePt" dir="t"/>
          </a:scene3d>
          <a:sp3d contourW="25400">
            <a:bevelT w="0" h="0"/>
            <a:bevelB w="0" h="0"/>
            <a:contourClr>
              <a:schemeClr val="tx1"/>
            </a:contourClr>
          </a:sp3d>
        </p:spPr>
      </p:pic>
    </p:spTree>
    <p:extLst>
      <p:ext uri="{BB962C8B-B14F-4D97-AF65-F5344CB8AC3E}">
        <p14:creationId xmlns:p14="http://schemas.microsoft.com/office/powerpoint/2010/main" val="8879728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054100"/>
          </a:xfrm>
        </p:spPr>
        <p:txBody>
          <a:bodyPr>
            <a:normAutofit/>
          </a:bodyPr>
          <a:lstStyle/>
          <a:p>
            <a:pPr>
              <a:defRPr/>
            </a:pPr>
            <a:r>
              <a:rPr lang="en-US" b="1" dirty="0" smtClean="0">
                <a:latin typeface="Century Gothic" pitchFamily="34" charset="0"/>
                <a:cs typeface="Arial" pitchFamily="34" charset="0"/>
              </a:rPr>
              <a:t>Existing Industry</a:t>
            </a:r>
            <a:endParaRPr lang="en-US" b="1" dirty="0">
              <a:latin typeface="Century Gothic" pitchFamily="34" charset="0"/>
              <a:cs typeface="Arial" pitchFamily="34" charset="0"/>
            </a:endParaRPr>
          </a:p>
        </p:txBody>
      </p:sp>
      <p:sp>
        <p:nvSpPr>
          <p:cNvPr id="11267" name="TextBox 2"/>
          <p:cNvSpPr txBox="1">
            <a:spLocks noChangeArrowheads="1"/>
          </p:cNvSpPr>
          <p:nvPr/>
        </p:nvSpPr>
        <p:spPr bwMode="auto">
          <a:xfrm>
            <a:off x="304800" y="1295400"/>
            <a:ext cx="4076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sz="1600" dirty="0">
                <a:latin typeface="Century Gothic" pitchFamily="34" charset="0"/>
              </a:rPr>
              <a:t>With approximately </a:t>
            </a:r>
            <a:r>
              <a:rPr lang="en-US" sz="1600" dirty="0" smtClean="0">
                <a:latin typeface="Century Gothic" pitchFamily="34" charset="0"/>
              </a:rPr>
              <a:t>40 </a:t>
            </a:r>
            <a:r>
              <a:rPr lang="en-US" sz="1600" dirty="0">
                <a:latin typeface="Century Gothic" pitchFamily="34" charset="0"/>
              </a:rPr>
              <a:t>percent of the workforce holding manufacturing jobs, Alexander County has one of the highest manufacturing workforce percentages in the state</a:t>
            </a:r>
            <a:r>
              <a:rPr lang="en-US" sz="1600" dirty="0" smtClean="0">
                <a:latin typeface="Century Gothic" pitchFamily="34" charset="0"/>
              </a:rPr>
              <a:t>.</a:t>
            </a:r>
            <a:endParaRPr lang="en-US" sz="1600" dirty="0">
              <a:latin typeface="Century Gothic" pitchFamily="34" charset="0"/>
            </a:endParaRPr>
          </a:p>
        </p:txBody>
      </p:sp>
      <p:sp>
        <p:nvSpPr>
          <p:cNvPr id="11268" name="TextBox 3"/>
          <p:cNvSpPr txBox="1">
            <a:spLocks noChangeArrowheads="1"/>
          </p:cNvSpPr>
          <p:nvPr/>
        </p:nvSpPr>
        <p:spPr bwMode="auto">
          <a:xfrm>
            <a:off x="6934200" y="4343400"/>
            <a:ext cx="2057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dirty="0"/>
              <a:t>Mitchell Gold + Bob Williams  and Craftmaster Furniture are the county’s two largest industrial employers with more than 1,000 employees.</a:t>
            </a:r>
          </a:p>
          <a:p>
            <a:endParaRPr lang="en-US" dirty="0"/>
          </a:p>
          <a:p>
            <a:endParaRPr lang="en-US" dirty="0"/>
          </a:p>
        </p:txBody>
      </p:sp>
      <p:pic>
        <p:nvPicPr>
          <p:cNvPr id="11271" name="Picture 6" descr="header_header  CFA.jpg"/>
          <p:cNvPicPr>
            <a:picLocks noChangeAspect="1"/>
          </p:cNvPicPr>
          <p:nvPr/>
        </p:nvPicPr>
        <p:blipFill>
          <a:blip r:embed="rId3">
            <a:extLst>
              <a:ext uri="{28A0092B-C50C-407E-A947-70E740481C1C}">
                <a14:useLocalDpi xmlns:a14="http://schemas.microsoft.com/office/drawing/2010/main" val="0"/>
              </a:ext>
            </a:extLst>
          </a:blip>
          <a:srcRect l="6949" t="9219" r="7059"/>
          <a:stretch>
            <a:fillRect/>
          </a:stretch>
        </p:blipFill>
        <p:spPr bwMode="auto">
          <a:xfrm>
            <a:off x="275710" y="5181600"/>
            <a:ext cx="5439290" cy="95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Craftmaster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3763" y="5562600"/>
            <a:ext cx="2865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MGBW.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57700" y="4376673"/>
            <a:ext cx="2552700" cy="72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Paragon.jpg"/>
          <p:cNvPicPr>
            <a:picLocks noChangeAspect="1"/>
          </p:cNvPicPr>
          <p:nvPr/>
        </p:nvPicPr>
        <p:blipFill>
          <a:blip r:embed="rId6">
            <a:extLst>
              <a:ext uri="{28A0092B-C50C-407E-A947-70E740481C1C}">
                <a14:useLocalDpi xmlns:a14="http://schemas.microsoft.com/office/drawing/2010/main" val="0"/>
              </a:ext>
            </a:extLst>
          </a:blip>
          <a:srcRect t="9180" r="46667" b="41867"/>
          <a:stretch>
            <a:fillRect/>
          </a:stretch>
        </p:blipFill>
        <p:spPr bwMode="auto">
          <a:xfrm>
            <a:off x="4800600" y="1295400"/>
            <a:ext cx="396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1" descr="Schneider.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971800"/>
            <a:ext cx="36576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12"/>
          <p:cNvSpPr txBox="1">
            <a:spLocks noChangeArrowheads="1"/>
          </p:cNvSpPr>
          <p:nvPr/>
        </p:nvSpPr>
        <p:spPr bwMode="auto">
          <a:xfrm>
            <a:off x="4724400" y="2286000"/>
            <a:ext cx="411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dirty="0"/>
              <a:t>Paragon Films, the sixth largest stretch film manufacturer in North America, </a:t>
            </a:r>
            <a:r>
              <a:rPr lang="en-US" sz="1200" dirty="0" smtClean="0"/>
              <a:t>100,000 sq ft manufacturing space, $15m investment.</a:t>
            </a:r>
            <a:endParaRPr lang="en-US" sz="1200" dirty="0"/>
          </a:p>
        </p:txBody>
      </p:sp>
      <p:sp>
        <p:nvSpPr>
          <p:cNvPr id="11278" name="TextBox 13"/>
          <p:cNvSpPr txBox="1">
            <a:spLocks noChangeArrowheads="1"/>
          </p:cNvSpPr>
          <p:nvPr/>
        </p:nvSpPr>
        <p:spPr bwMode="auto">
          <a:xfrm>
            <a:off x="228600" y="40386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dirty="0"/>
              <a:t>Schneider Mills, a 60 </a:t>
            </a:r>
            <a:r>
              <a:rPr lang="en-US" sz="1200" dirty="0" smtClean="0"/>
              <a:t>year-old company. Products </a:t>
            </a:r>
            <a:r>
              <a:rPr lang="en-US" sz="1200" dirty="0"/>
              <a:t>used in: aerospace, apparel, filtration fabrics, industrial </a:t>
            </a:r>
            <a:r>
              <a:rPr lang="en-US" sz="1200" dirty="0" smtClean="0"/>
              <a:t>&amp; military </a:t>
            </a:r>
            <a:r>
              <a:rPr lang="en-US" sz="1200" dirty="0"/>
              <a:t>applications</a:t>
            </a:r>
            <a:r>
              <a:rPr lang="en-US" sz="1200" dirty="0" smtClean="0"/>
              <a:t>. 300 employees. </a:t>
            </a:r>
            <a:endParaRPr lang="en-US" sz="1200" dirty="0"/>
          </a:p>
          <a:p>
            <a:endParaRPr lang="en-US" sz="1200" dirty="0"/>
          </a:p>
        </p:txBody>
      </p:sp>
      <p:sp>
        <p:nvSpPr>
          <p:cNvPr id="11280" name="TextBox 15"/>
          <p:cNvSpPr txBox="1">
            <a:spLocks noChangeArrowheads="1"/>
          </p:cNvSpPr>
          <p:nvPr/>
        </p:nvSpPr>
        <p:spPr bwMode="auto">
          <a:xfrm>
            <a:off x="4114800" y="3620869"/>
            <a:ext cx="525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dirty="0"/>
              <a:t>Over the last three decades, Huntington House has </a:t>
            </a:r>
            <a:r>
              <a:rPr lang="en-US" sz="1200" dirty="0" smtClean="0"/>
              <a:t>become synonymous </a:t>
            </a:r>
            <a:r>
              <a:rPr lang="en-US" sz="1200" dirty="0"/>
              <a:t>with quality craftsmanship and gorgeous custom upholstered furniture. </a:t>
            </a:r>
            <a:r>
              <a:rPr lang="en-US" sz="1200" dirty="0" smtClean="0"/>
              <a:t>Employing some 180 artisans.</a:t>
            </a:r>
            <a:endParaRPr lang="en-US" dirty="0"/>
          </a:p>
        </p:txBody>
      </p:sp>
      <p:sp>
        <p:nvSpPr>
          <p:cNvPr id="11281" name="TextBox 16"/>
          <p:cNvSpPr txBox="1">
            <a:spLocks noChangeArrowheads="1"/>
          </p:cNvSpPr>
          <p:nvPr/>
        </p:nvSpPr>
        <p:spPr bwMode="auto">
          <a:xfrm>
            <a:off x="228600" y="6096000"/>
            <a:ext cx="5486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dirty="0"/>
              <a:t>Opened in 2010 producing carbon fiber materials for the composites industry.</a:t>
            </a:r>
          </a:p>
          <a:p>
            <a:endParaRPr lang="en-US" dirty="0"/>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2593" y="2971800"/>
            <a:ext cx="4844923" cy="591080"/>
          </a:xfrm>
          <a:prstGeom prst="rect">
            <a:avLst/>
          </a:prstGeom>
        </p:spPr>
      </p:pic>
    </p:spTree>
    <p:extLst>
      <p:ext uri="{BB962C8B-B14F-4D97-AF65-F5344CB8AC3E}">
        <p14:creationId xmlns:p14="http://schemas.microsoft.com/office/powerpoint/2010/main" val="30482137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ctrTitle"/>
          </p:nvPr>
        </p:nvSpPr>
        <p:spPr>
          <a:xfrm>
            <a:off x="359454" y="728663"/>
            <a:ext cx="5220000" cy="1212196"/>
          </a:xfrm>
        </p:spPr>
        <p:txBody>
          <a:bodyPr/>
          <a:lstStyle/>
          <a:p>
            <a:pPr>
              <a:lnSpc>
                <a:spcPct val="114000"/>
              </a:lnSpc>
            </a:pPr>
            <a:r>
              <a:rPr lang="en-US" sz="2200" dirty="0">
                <a:latin typeface="Arial" panose="020B0604020202020204" pitchFamily="34" charset="0"/>
                <a:cs typeface="Arial" panose="020B0604020202020204" pitchFamily="34" charset="0"/>
              </a:rPr>
              <a:t>Borealis Announces New Automotive Polypropylene Compounding Plant</a:t>
            </a:r>
            <a:endParaRPr lang="en-GB" sz="2200" dirty="0">
              <a:latin typeface="Arial" panose="020B0604020202020204" pitchFamily="34" charset="0"/>
              <a:cs typeface="Arial" panose="020B0604020202020204" pitchFamily="34" charset="0"/>
            </a:endParaRPr>
          </a:p>
        </p:txBody>
      </p:sp>
      <p:sp>
        <p:nvSpPr>
          <p:cNvPr id="2" name="Subtitle 1"/>
          <p:cNvSpPr>
            <a:spLocks noGrp="1"/>
          </p:cNvSpPr>
          <p:nvPr>
            <p:ph type="subTitle" idx="1"/>
          </p:nvPr>
        </p:nvSpPr>
        <p:spPr>
          <a:xfrm>
            <a:off x="359790" y="3296604"/>
            <a:ext cx="4284218" cy="708460"/>
          </a:xfrm>
        </p:spPr>
        <p:txBody>
          <a:bodyPr lIns="219456">
            <a:normAutofit fontScale="92500" lnSpcReduction="10000"/>
          </a:bodyPr>
          <a:lstStyle/>
          <a:p>
            <a:r>
              <a:rPr lang="en-US" sz="1400" b="1" dirty="0"/>
              <a:t>Ken Wiecoreck</a:t>
            </a:r>
          </a:p>
          <a:p>
            <a:r>
              <a:rPr lang="en-US" sz="1400" dirty="0"/>
              <a:t>President, Borealis Compounds Inc.</a:t>
            </a:r>
          </a:p>
          <a:p>
            <a:r>
              <a:rPr lang="en-US" sz="1400" dirty="0"/>
              <a:t>23 May 2017, Taylorsville, North Carolina</a:t>
            </a:r>
            <a:endParaRPr lang="en-GB" sz="1400" dirty="0"/>
          </a:p>
        </p:txBody>
      </p:sp>
      <p:pic>
        <p:nvPicPr>
          <p:cNvPr id="1026" name="Picture 2" descr="http://alexanderedc.org/wp-content/uploads/2017/06/Borealis-EDPNC-e1497277748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0"/>
            <a:ext cx="9372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770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5" name="Group 34"/>
          <p:cNvGrpSpPr/>
          <p:nvPr/>
        </p:nvGrpSpPr>
        <p:grpSpPr>
          <a:xfrm>
            <a:off x="653786" y="4216766"/>
            <a:ext cx="1931772" cy="1560082"/>
            <a:chOff x="7092280" y="1556792"/>
            <a:chExt cx="1931772" cy="1560082"/>
          </a:xfrm>
        </p:grpSpPr>
        <p:pic>
          <p:nvPicPr>
            <p:cNvPr id="7" name="Picture 6"/>
            <p:cNvPicPr>
              <a:picLocks noChangeAspect="1"/>
            </p:cNvPicPr>
            <p:nvPr/>
          </p:nvPicPr>
          <p:blipFill>
            <a:blip r:embed="rId3"/>
            <a:stretch>
              <a:fillRect/>
            </a:stretch>
          </p:blipFill>
          <p:spPr>
            <a:xfrm>
              <a:off x="7717103" y="1556792"/>
              <a:ext cx="743851" cy="752072"/>
            </a:xfrm>
            <a:prstGeom prst="rect">
              <a:avLst/>
            </a:prstGeom>
          </p:spPr>
        </p:pic>
        <p:sp>
          <p:nvSpPr>
            <p:cNvPr id="17" name="TextBox 16"/>
            <p:cNvSpPr txBox="1"/>
            <p:nvPr/>
          </p:nvSpPr>
          <p:spPr>
            <a:xfrm>
              <a:off x="7092280" y="2396180"/>
              <a:ext cx="1931772" cy="720694"/>
            </a:xfrm>
            <a:prstGeom prst="rect">
              <a:avLst/>
            </a:prstGeom>
            <a:noFill/>
          </p:spPr>
          <p:txBody>
            <a:bodyPr wrap="square" lIns="0" tIns="0" rIns="0" bIns="0" rtlCol="0">
              <a:spAutoFit/>
            </a:bodyPr>
            <a:lstStyle/>
            <a:p>
              <a:pPr algn="ctr">
                <a:lnSpc>
                  <a:spcPct val="90000"/>
                </a:lnSpc>
              </a:pPr>
              <a:r>
                <a:rPr lang="en-US" sz="1700" dirty="0">
                  <a:solidFill>
                    <a:schemeClr val="accent2"/>
                  </a:solidFill>
                </a:rPr>
                <a:t>Operates in over </a:t>
              </a:r>
              <a:r>
                <a:rPr lang="en-US" sz="1700" b="1" dirty="0">
                  <a:solidFill>
                    <a:schemeClr val="tx2"/>
                  </a:solidFill>
                </a:rPr>
                <a:t>120 countries </a:t>
              </a:r>
              <a:r>
                <a:rPr lang="en-US" sz="1700" b="1" dirty="0">
                  <a:solidFill>
                    <a:schemeClr val="accent3"/>
                  </a:solidFill>
                </a:rPr>
                <a:t/>
              </a:r>
              <a:br>
                <a:rPr lang="en-US" sz="1700" b="1" dirty="0">
                  <a:solidFill>
                    <a:schemeClr val="accent3"/>
                  </a:solidFill>
                </a:rPr>
              </a:br>
              <a:r>
                <a:rPr lang="en-US" sz="1700" dirty="0">
                  <a:solidFill>
                    <a:schemeClr val="accent2"/>
                  </a:solidFill>
                </a:rPr>
                <a:t>on </a:t>
              </a:r>
              <a:r>
                <a:rPr lang="en-US" sz="1700" b="1" dirty="0">
                  <a:solidFill>
                    <a:schemeClr val="accent2"/>
                  </a:solidFill>
                </a:rPr>
                <a:t>5 continents</a:t>
              </a:r>
            </a:p>
          </p:txBody>
        </p:sp>
      </p:grpSp>
      <p:grpSp>
        <p:nvGrpSpPr>
          <p:cNvPr id="36" name="Group 35"/>
          <p:cNvGrpSpPr/>
          <p:nvPr/>
        </p:nvGrpSpPr>
        <p:grpSpPr>
          <a:xfrm>
            <a:off x="6607969" y="1533151"/>
            <a:ext cx="1950446" cy="1295637"/>
            <a:chOff x="29266" y="4349909"/>
            <a:chExt cx="1950446" cy="1295637"/>
          </a:xfrm>
        </p:grpSpPr>
        <p:pic>
          <p:nvPicPr>
            <p:cNvPr id="8" name="Picture 7"/>
            <p:cNvPicPr>
              <a:picLocks noChangeAspect="1"/>
            </p:cNvPicPr>
            <p:nvPr/>
          </p:nvPicPr>
          <p:blipFill>
            <a:blip r:embed="rId4"/>
            <a:stretch>
              <a:fillRect/>
            </a:stretch>
          </p:blipFill>
          <p:spPr>
            <a:xfrm>
              <a:off x="475257" y="4863258"/>
              <a:ext cx="421516" cy="669427"/>
            </a:xfrm>
            <a:prstGeom prst="rect">
              <a:avLst/>
            </a:prstGeom>
          </p:spPr>
        </p:pic>
        <p:pic>
          <p:nvPicPr>
            <p:cNvPr id="9" name="Picture 8"/>
            <p:cNvPicPr>
              <a:picLocks noChangeAspect="1"/>
            </p:cNvPicPr>
            <p:nvPr/>
          </p:nvPicPr>
          <p:blipFill>
            <a:blip r:embed="rId5"/>
            <a:stretch>
              <a:fillRect/>
            </a:stretch>
          </p:blipFill>
          <p:spPr>
            <a:xfrm>
              <a:off x="1062296" y="4728184"/>
              <a:ext cx="917416" cy="917362"/>
            </a:xfrm>
            <a:prstGeom prst="rect">
              <a:avLst/>
            </a:prstGeom>
          </p:spPr>
        </p:pic>
        <p:sp>
          <p:nvSpPr>
            <p:cNvPr id="18" name="TextBox 17"/>
            <p:cNvSpPr txBox="1"/>
            <p:nvPr/>
          </p:nvSpPr>
          <p:spPr>
            <a:xfrm>
              <a:off x="29266" y="4349909"/>
              <a:ext cx="1633337" cy="640617"/>
            </a:xfrm>
            <a:prstGeom prst="rect">
              <a:avLst/>
            </a:prstGeom>
            <a:noFill/>
          </p:spPr>
          <p:txBody>
            <a:bodyPr wrap="square" lIns="0" tIns="0" rIns="0" bIns="0" rtlCol="0" anchor="b" anchorCtr="0">
              <a:spAutoFit/>
            </a:bodyPr>
            <a:lstStyle/>
            <a:p>
              <a:pPr algn="r">
                <a:lnSpc>
                  <a:spcPct val="80000"/>
                </a:lnSpc>
              </a:pPr>
              <a:r>
                <a:rPr lang="en-GB" sz="1700" dirty="0">
                  <a:solidFill>
                    <a:schemeClr val="accent2"/>
                  </a:solidFill>
                </a:rPr>
                <a:t>Head office</a:t>
              </a:r>
              <a:br>
                <a:rPr lang="en-GB" sz="1700" dirty="0">
                  <a:solidFill>
                    <a:schemeClr val="accent2"/>
                  </a:solidFill>
                </a:rPr>
              </a:br>
              <a:r>
                <a:rPr lang="en-GB" sz="1700" dirty="0">
                  <a:solidFill>
                    <a:schemeClr val="accent2"/>
                  </a:solidFill>
                </a:rPr>
                <a:t>in </a:t>
              </a:r>
              <a:r>
                <a:rPr lang="en-GB" sz="1700" b="1" dirty="0">
                  <a:solidFill>
                    <a:schemeClr val="tx2"/>
                  </a:solidFill>
                </a:rPr>
                <a:t>Vienna</a:t>
              </a:r>
              <a:r>
                <a:rPr lang="en-GB" sz="1700" dirty="0">
                  <a:solidFill>
                    <a:srgbClr val="0D3256"/>
                  </a:solidFill>
                </a:rPr>
                <a:t>,</a:t>
              </a:r>
              <a:r>
                <a:rPr lang="en-GB" sz="1700" dirty="0">
                  <a:solidFill>
                    <a:schemeClr val="accent3"/>
                  </a:solidFill>
                </a:rPr>
                <a:t> </a:t>
              </a:r>
              <a:r>
                <a:rPr lang="en-GB" sz="1700" dirty="0">
                  <a:solidFill>
                    <a:srgbClr val="0D3256"/>
                  </a:solidFill>
                </a:rPr>
                <a:t>Austria</a:t>
              </a:r>
              <a:endParaRPr lang="en-US" sz="1700" b="1" dirty="0">
                <a:solidFill>
                  <a:srgbClr val="0D3256"/>
                </a:solidFill>
              </a:endParaRPr>
            </a:p>
          </p:txBody>
        </p:sp>
      </p:grpSp>
      <p:grpSp>
        <p:nvGrpSpPr>
          <p:cNvPr id="38" name="Group 37"/>
          <p:cNvGrpSpPr/>
          <p:nvPr/>
        </p:nvGrpSpPr>
        <p:grpSpPr>
          <a:xfrm>
            <a:off x="539552" y="1388628"/>
            <a:ext cx="2160240" cy="1884538"/>
            <a:chOff x="4211960" y="4161262"/>
            <a:chExt cx="2160240" cy="1884538"/>
          </a:xfrm>
        </p:grpSpPr>
        <p:pic>
          <p:nvPicPr>
            <p:cNvPr id="11" name="Picture 10"/>
            <p:cNvPicPr>
              <a:picLocks noChangeAspect="1"/>
            </p:cNvPicPr>
            <p:nvPr/>
          </p:nvPicPr>
          <p:blipFill>
            <a:blip r:embed="rId6"/>
            <a:stretch>
              <a:fillRect/>
            </a:stretch>
          </p:blipFill>
          <p:spPr>
            <a:xfrm>
              <a:off x="5064475" y="4161262"/>
              <a:ext cx="644671" cy="851246"/>
            </a:xfrm>
            <a:prstGeom prst="rect">
              <a:avLst/>
            </a:prstGeom>
          </p:spPr>
        </p:pic>
        <p:sp>
          <p:nvSpPr>
            <p:cNvPr id="22" name="TextBox 21"/>
            <p:cNvSpPr txBox="1"/>
            <p:nvPr/>
          </p:nvSpPr>
          <p:spPr>
            <a:xfrm>
              <a:off x="4211960" y="5104004"/>
              <a:ext cx="2160240" cy="941796"/>
            </a:xfrm>
            <a:prstGeom prst="rect">
              <a:avLst/>
            </a:prstGeom>
            <a:noFill/>
          </p:spPr>
          <p:txBody>
            <a:bodyPr wrap="square" lIns="0" tIns="0" rIns="0" bIns="0" rtlCol="0">
              <a:spAutoFit/>
            </a:bodyPr>
            <a:lstStyle/>
            <a:p>
              <a:pPr algn="ctr">
                <a:lnSpc>
                  <a:spcPct val="90000"/>
                </a:lnSpc>
              </a:pPr>
              <a:r>
                <a:rPr lang="en-US" sz="1700" dirty="0">
                  <a:solidFill>
                    <a:schemeClr val="accent2"/>
                  </a:solidFill>
                </a:rPr>
                <a:t>Production and sales </a:t>
              </a:r>
              <a:r>
                <a:rPr lang="en-US" sz="1700" dirty="0" smtClean="0">
                  <a:solidFill>
                    <a:schemeClr val="accent2"/>
                  </a:solidFill>
                </a:rPr>
                <a:t>of </a:t>
              </a:r>
              <a:r>
                <a:rPr lang="en-US" sz="1700" b="1" dirty="0" smtClean="0">
                  <a:solidFill>
                    <a:schemeClr val="tx2"/>
                  </a:solidFill>
                </a:rPr>
                <a:t>polyolefins</a:t>
              </a:r>
              <a:r>
                <a:rPr lang="en-US" sz="1700" dirty="0">
                  <a:solidFill>
                    <a:srgbClr val="0D3256"/>
                  </a:solidFill>
                </a:rPr>
                <a:t>,</a:t>
              </a:r>
              <a:r>
                <a:rPr lang="en-US" sz="1700" dirty="0">
                  <a:solidFill>
                    <a:schemeClr val="accent3"/>
                  </a:solidFill>
                </a:rPr>
                <a:t/>
              </a:r>
              <a:br>
                <a:rPr lang="en-US" sz="1700" dirty="0">
                  <a:solidFill>
                    <a:schemeClr val="accent3"/>
                  </a:solidFill>
                </a:rPr>
              </a:br>
              <a:r>
                <a:rPr lang="en-US" sz="1700" b="1" dirty="0">
                  <a:solidFill>
                    <a:schemeClr val="tx2"/>
                  </a:solidFill>
                </a:rPr>
                <a:t>base chemicals</a:t>
              </a:r>
              <a:r>
                <a:rPr lang="en-US" sz="1700" dirty="0">
                  <a:solidFill>
                    <a:schemeClr val="accent3"/>
                  </a:solidFill>
                </a:rPr>
                <a:t/>
              </a:r>
              <a:br>
                <a:rPr lang="en-US" sz="1700" dirty="0">
                  <a:solidFill>
                    <a:schemeClr val="accent3"/>
                  </a:solidFill>
                </a:rPr>
              </a:br>
              <a:r>
                <a:rPr lang="en-US" sz="1700" dirty="0">
                  <a:solidFill>
                    <a:schemeClr val="accent2"/>
                  </a:solidFill>
                </a:rPr>
                <a:t>and</a:t>
              </a:r>
              <a:r>
                <a:rPr lang="en-US" sz="1700" dirty="0">
                  <a:solidFill>
                    <a:schemeClr val="accent3"/>
                  </a:solidFill>
                </a:rPr>
                <a:t> </a:t>
              </a:r>
              <a:r>
                <a:rPr lang="en-US" sz="1700" b="1" dirty="0">
                  <a:solidFill>
                    <a:schemeClr val="tx2"/>
                  </a:solidFill>
                </a:rPr>
                <a:t>fertilizers</a:t>
              </a:r>
            </a:p>
          </p:txBody>
        </p:sp>
      </p:grpSp>
      <p:sp>
        <p:nvSpPr>
          <p:cNvPr id="26" name="Titel 1"/>
          <p:cNvSpPr>
            <a:spLocks noGrp="1"/>
          </p:cNvSpPr>
          <p:nvPr>
            <p:ph type="title"/>
          </p:nvPr>
        </p:nvSpPr>
        <p:spPr>
          <a:xfrm>
            <a:off x="576265" y="296595"/>
            <a:ext cx="7991475" cy="864000"/>
          </a:xfrm>
        </p:spPr>
        <p:txBody>
          <a:bodyPr/>
          <a:lstStyle/>
          <a:p>
            <a:r>
              <a:rPr lang="en-GB" dirty="0" smtClean="0"/>
              <a:t>Borealis at a glance</a:t>
            </a:r>
            <a:endParaRPr lang="de-DE" dirty="0"/>
          </a:p>
        </p:txBody>
      </p:sp>
      <p:grpSp>
        <p:nvGrpSpPr>
          <p:cNvPr id="39" name="Group 38"/>
          <p:cNvGrpSpPr/>
          <p:nvPr/>
        </p:nvGrpSpPr>
        <p:grpSpPr>
          <a:xfrm>
            <a:off x="3172165" y="1340768"/>
            <a:ext cx="3560075" cy="1992076"/>
            <a:chOff x="3096454" y="1135336"/>
            <a:chExt cx="3560075" cy="1992076"/>
          </a:xfrm>
        </p:grpSpPr>
        <p:grpSp>
          <p:nvGrpSpPr>
            <p:cNvPr id="32" name="Group 31"/>
            <p:cNvGrpSpPr/>
            <p:nvPr/>
          </p:nvGrpSpPr>
          <p:grpSpPr>
            <a:xfrm>
              <a:off x="3096454" y="1135336"/>
              <a:ext cx="2546478" cy="889000"/>
              <a:chOff x="388356" y="1340768"/>
              <a:chExt cx="2546478" cy="889000"/>
            </a:xfrm>
          </p:grpSpPr>
          <p:sp>
            <p:nvSpPr>
              <p:cNvPr id="13" name="TextBox 12"/>
              <p:cNvSpPr txBox="1"/>
              <p:nvPr/>
            </p:nvSpPr>
            <p:spPr>
              <a:xfrm>
                <a:off x="1098341" y="1367937"/>
                <a:ext cx="1836493" cy="706347"/>
              </a:xfrm>
              <a:prstGeom prst="rect">
                <a:avLst/>
              </a:prstGeom>
              <a:noFill/>
            </p:spPr>
            <p:txBody>
              <a:bodyPr wrap="square" lIns="0" tIns="0" rIns="0" bIns="0" rtlCol="0">
                <a:spAutoFit/>
              </a:bodyPr>
              <a:lstStyle/>
              <a:p>
                <a:pPr algn="ctr">
                  <a:lnSpc>
                    <a:spcPct val="90000"/>
                  </a:lnSpc>
                </a:pPr>
                <a:r>
                  <a:rPr lang="en-GB" sz="1700" dirty="0">
                    <a:solidFill>
                      <a:schemeClr val="accent2"/>
                    </a:solidFill>
                  </a:rPr>
                  <a:t>2nd largest polyolefin producer in </a:t>
                </a:r>
                <a:r>
                  <a:rPr lang="en-GB" sz="1700" b="1" dirty="0">
                    <a:solidFill>
                      <a:schemeClr val="tx2"/>
                    </a:solidFill>
                  </a:rPr>
                  <a:t>Europe</a:t>
                </a:r>
                <a:endParaRPr lang="en-US" sz="1700" b="1" dirty="0">
                  <a:solidFill>
                    <a:schemeClr val="tx2"/>
                  </a:solidFill>
                </a:endParaRPr>
              </a:p>
            </p:txBody>
          </p:sp>
          <p:grpSp>
            <p:nvGrpSpPr>
              <p:cNvPr id="2" name="Group 4"/>
              <p:cNvGrpSpPr>
                <a:grpSpLocks noChangeAspect="1"/>
              </p:cNvGrpSpPr>
              <p:nvPr/>
            </p:nvGrpSpPr>
            <p:grpSpPr bwMode="auto">
              <a:xfrm>
                <a:off x="388356" y="1340768"/>
                <a:ext cx="765175" cy="889000"/>
                <a:chOff x="614" y="949"/>
                <a:chExt cx="482" cy="560"/>
              </a:xfrm>
            </p:grpSpPr>
            <p:sp>
              <p:nvSpPr>
                <p:cNvPr id="3" name="AutoShape 3"/>
                <p:cNvSpPr>
                  <a:spLocks noChangeAspect="1" noChangeArrowheads="1" noTextEdit="1"/>
                </p:cNvSpPr>
                <p:nvPr/>
              </p:nvSpPr>
              <p:spPr bwMode="auto">
                <a:xfrm>
                  <a:off x="614" y="949"/>
                  <a:ext cx="482"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5"/>
                <p:cNvSpPr>
                  <a:spLocks noEditPoints="1"/>
                </p:cNvSpPr>
                <p:nvPr/>
              </p:nvSpPr>
              <p:spPr bwMode="auto">
                <a:xfrm>
                  <a:off x="616" y="1289"/>
                  <a:ext cx="187" cy="220"/>
                </a:xfrm>
                <a:custGeom>
                  <a:avLst/>
                  <a:gdLst>
                    <a:gd name="T0" fmla="*/ 0 w 107"/>
                    <a:gd name="T1" fmla="*/ 97 h 126"/>
                    <a:gd name="T2" fmla="*/ 40 w 107"/>
                    <a:gd name="T3" fmla="*/ 86 h 126"/>
                    <a:gd name="T4" fmla="*/ 51 w 107"/>
                    <a:gd name="T5" fmla="*/ 126 h 126"/>
                    <a:gd name="T6" fmla="*/ 107 w 107"/>
                    <a:gd name="T7" fmla="*/ 28 h 126"/>
                    <a:gd name="T8" fmla="*/ 56 w 107"/>
                    <a:gd name="T9" fmla="*/ 0 h 126"/>
                    <a:gd name="T10" fmla="*/ 0 w 107"/>
                    <a:gd name="T11" fmla="*/ 97 h 126"/>
                    <a:gd name="T12" fmla="*/ 0 w 107"/>
                    <a:gd name="T13" fmla="*/ 97 h 126"/>
                    <a:gd name="T14" fmla="*/ 0 w 107"/>
                    <a:gd name="T15" fmla="*/ 97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26">
                      <a:moveTo>
                        <a:pt x="0" y="97"/>
                      </a:moveTo>
                      <a:cubicBezTo>
                        <a:pt x="40" y="86"/>
                        <a:pt x="40" y="86"/>
                        <a:pt x="40" y="86"/>
                      </a:cubicBezTo>
                      <a:cubicBezTo>
                        <a:pt x="51" y="126"/>
                        <a:pt x="51" y="126"/>
                        <a:pt x="51" y="126"/>
                      </a:cubicBezTo>
                      <a:cubicBezTo>
                        <a:pt x="107" y="28"/>
                        <a:pt x="107" y="28"/>
                        <a:pt x="107" y="28"/>
                      </a:cubicBezTo>
                      <a:cubicBezTo>
                        <a:pt x="88" y="23"/>
                        <a:pt x="70" y="13"/>
                        <a:pt x="56" y="0"/>
                      </a:cubicBezTo>
                      <a:lnTo>
                        <a:pt x="0" y="97"/>
                      </a:lnTo>
                      <a:close/>
                      <a:moveTo>
                        <a:pt x="0" y="97"/>
                      </a:moveTo>
                      <a:cubicBezTo>
                        <a:pt x="0" y="97"/>
                        <a:pt x="0" y="97"/>
                        <a:pt x="0" y="97"/>
                      </a:cubicBezTo>
                    </a:path>
                  </a:pathLst>
                </a:custGeom>
                <a:solidFill>
                  <a:srgbClr val="002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6"/>
                <p:cNvSpPr>
                  <a:spLocks noEditPoints="1"/>
                </p:cNvSpPr>
                <p:nvPr/>
              </p:nvSpPr>
              <p:spPr bwMode="auto">
                <a:xfrm>
                  <a:off x="911" y="1287"/>
                  <a:ext cx="187" cy="222"/>
                </a:xfrm>
                <a:custGeom>
                  <a:avLst/>
                  <a:gdLst>
                    <a:gd name="T0" fmla="*/ 51 w 107"/>
                    <a:gd name="T1" fmla="*/ 0 h 127"/>
                    <a:gd name="T2" fmla="*/ 0 w 107"/>
                    <a:gd name="T3" fmla="*/ 29 h 127"/>
                    <a:gd name="T4" fmla="*/ 57 w 107"/>
                    <a:gd name="T5" fmla="*/ 127 h 127"/>
                    <a:gd name="T6" fmla="*/ 69 w 107"/>
                    <a:gd name="T7" fmla="*/ 74 h 127"/>
                    <a:gd name="T8" fmla="*/ 107 w 107"/>
                    <a:gd name="T9" fmla="*/ 98 h 127"/>
                    <a:gd name="T10" fmla="*/ 51 w 107"/>
                    <a:gd name="T11" fmla="*/ 0 h 127"/>
                    <a:gd name="T12" fmla="*/ 51 w 107"/>
                    <a:gd name="T13" fmla="*/ 0 h 127"/>
                    <a:gd name="T14" fmla="*/ 51 w 107"/>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27">
                      <a:moveTo>
                        <a:pt x="51" y="0"/>
                      </a:moveTo>
                      <a:cubicBezTo>
                        <a:pt x="37" y="14"/>
                        <a:pt x="19" y="23"/>
                        <a:pt x="0" y="29"/>
                      </a:cubicBezTo>
                      <a:cubicBezTo>
                        <a:pt x="57" y="127"/>
                        <a:pt x="57" y="127"/>
                        <a:pt x="57" y="127"/>
                      </a:cubicBezTo>
                      <a:cubicBezTo>
                        <a:pt x="69" y="74"/>
                        <a:pt x="69" y="74"/>
                        <a:pt x="69" y="74"/>
                      </a:cubicBezTo>
                      <a:cubicBezTo>
                        <a:pt x="107" y="98"/>
                        <a:pt x="107" y="98"/>
                        <a:pt x="107" y="98"/>
                      </a:cubicBezTo>
                      <a:lnTo>
                        <a:pt x="51" y="0"/>
                      </a:lnTo>
                      <a:close/>
                      <a:moveTo>
                        <a:pt x="51" y="0"/>
                      </a:moveTo>
                      <a:cubicBezTo>
                        <a:pt x="51" y="0"/>
                        <a:pt x="51" y="0"/>
                        <a:pt x="51" y="0"/>
                      </a:cubicBezTo>
                    </a:path>
                  </a:pathLst>
                </a:custGeom>
                <a:solidFill>
                  <a:srgbClr val="002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7"/>
                <p:cNvSpPr>
                  <a:spLocks noEditPoints="1"/>
                </p:cNvSpPr>
                <p:nvPr/>
              </p:nvSpPr>
              <p:spPr bwMode="auto">
                <a:xfrm>
                  <a:off x="668" y="949"/>
                  <a:ext cx="377" cy="377"/>
                </a:xfrm>
                <a:custGeom>
                  <a:avLst/>
                  <a:gdLst>
                    <a:gd name="T0" fmla="*/ 216 w 216"/>
                    <a:gd name="T1" fmla="*/ 108 h 216"/>
                    <a:gd name="T2" fmla="*/ 108 w 216"/>
                    <a:gd name="T3" fmla="*/ 0 h 216"/>
                    <a:gd name="T4" fmla="*/ 0 w 216"/>
                    <a:gd name="T5" fmla="*/ 108 h 216"/>
                    <a:gd name="T6" fmla="*/ 108 w 216"/>
                    <a:gd name="T7" fmla="*/ 216 h 216"/>
                    <a:gd name="T8" fmla="*/ 216 w 216"/>
                    <a:gd name="T9" fmla="*/ 108 h 216"/>
                    <a:gd name="T10" fmla="*/ 183 w 216"/>
                    <a:gd name="T11" fmla="*/ 151 h 216"/>
                    <a:gd name="T12" fmla="*/ 151 w 216"/>
                    <a:gd name="T13" fmla="*/ 151 h 216"/>
                    <a:gd name="T14" fmla="*/ 151 w 216"/>
                    <a:gd name="T15" fmla="*/ 183 h 216"/>
                    <a:gd name="T16" fmla="*/ 124 w 216"/>
                    <a:gd name="T17" fmla="*/ 167 h 216"/>
                    <a:gd name="T18" fmla="*/ 108 w 216"/>
                    <a:gd name="T19" fmla="*/ 195 h 216"/>
                    <a:gd name="T20" fmla="*/ 92 w 216"/>
                    <a:gd name="T21" fmla="*/ 167 h 216"/>
                    <a:gd name="T22" fmla="*/ 65 w 216"/>
                    <a:gd name="T23" fmla="*/ 183 h 216"/>
                    <a:gd name="T24" fmla="*/ 65 w 216"/>
                    <a:gd name="T25" fmla="*/ 151 h 216"/>
                    <a:gd name="T26" fmla="*/ 33 w 216"/>
                    <a:gd name="T27" fmla="*/ 151 h 216"/>
                    <a:gd name="T28" fmla="*/ 49 w 216"/>
                    <a:gd name="T29" fmla="*/ 124 h 216"/>
                    <a:gd name="T30" fmla="*/ 21 w 216"/>
                    <a:gd name="T31" fmla="*/ 108 h 216"/>
                    <a:gd name="T32" fmla="*/ 49 w 216"/>
                    <a:gd name="T33" fmla="*/ 92 h 216"/>
                    <a:gd name="T34" fmla="*/ 33 w 216"/>
                    <a:gd name="T35" fmla="*/ 65 h 216"/>
                    <a:gd name="T36" fmla="*/ 65 w 216"/>
                    <a:gd name="T37" fmla="*/ 65 h 216"/>
                    <a:gd name="T38" fmla="*/ 65 w 216"/>
                    <a:gd name="T39" fmla="*/ 33 h 216"/>
                    <a:gd name="T40" fmla="*/ 92 w 216"/>
                    <a:gd name="T41" fmla="*/ 49 h 216"/>
                    <a:gd name="T42" fmla="*/ 108 w 216"/>
                    <a:gd name="T43" fmla="*/ 21 h 216"/>
                    <a:gd name="T44" fmla="*/ 124 w 216"/>
                    <a:gd name="T45" fmla="*/ 49 h 216"/>
                    <a:gd name="T46" fmla="*/ 151 w 216"/>
                    <a:gd name="T47" fmla="*/ 33 h 216"/>
                    <a:gd name="T48" fmla="*/ 151 w 216"/>
                    <a:gd name="T49" fmla="*/ 65 h 216"/>
                    <a:gd name="T50" fmla="*/ 183 w 216"/>
                    <a:gd name="T51" fmla="*/ 65 h 216"/>
                    <a:gd name="T52" fmla="*/ 167 w 216"/>
                    <a:gd name="T53" fmla="*/ 92 h 216"/>
                    <a:gd name="T54" fmla="*/ 195 w 216"/>
                    <a:gd name="T55" fmla="*/ 108 h 216"/>
                    <a:gd name="T56" fmla="*/ 167 w 216"/>
                    <a:gd name="T57" fmla="*/ 124 h 216"/>
                    <a:gd name="T58" fmla="*/ 183 w 216"/>
                    <a:gd name="T59" fmla="*/ 151 h 216"/>
                    <a:gd name="T60" fmla="*/ 183 w 216"/>
                    <a:gd name="T61" fmla="*/ 151 h 216"/>
                    <a:gd name="T62" fmla="*/ 183 w 216"/>
                    <a:gd name="T63" fmla="*/ 15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6" h="216">
                      <a:moveTo>
                        <a:pt x="216" y="108"/>
                      </a:moveTo>
                      <a:cubicBezTo>
                        <a:pt x="216" y="48"/>
                        <a:pt x="168" y="0"/>
                        <a:pt x="108" y="0"/>
                      </a:cubicBezTo>
                      <a:cubicBezTo>
                        <a:pt x="48" y="0"/>
                        <a:pt x="0" y="48"/>
                        <a:pt x="0" y="108"/>
                      </a:cubicBezTo>
                      <a:cubicBezTo>
                        <a:pt x="0" y="168"/>
                        <a:pt x="48" y="216"/>
                        <a:pt x="108" y="216"/>
                      </a:cubicBezTo>
                      <a:cubicBezTo>
                        <a:pt x="168" y="216"/>
                        <a:pt x="216" y="168"/>
                        <a:pt x="216" y="108"/>
                      </a:cubicBezTo>
                      <a:close/>
                      <a:moveTo>
                        <a:pt x="183" y="151"/>
                      </a:moveTo>
                      <a:cubicBezTo>
                        <a:pt x="180" y="157"/>
                        <a:pt x="168" y="156"/>
                        <a:pt x="151" y="151"/>
                      </a:cubicBezTo>
                      <a:cubicBezTo>
                        <a:pt x="156" y="168"/>
                        <a:pt x="157" y="180"/>
                        <a:pt x="151" y="183"/>
                      </a:cubicBezTo>
                      <a:cubicBezTo>
                        <a:pt x="146" y="186"/>
                        <a:pt x="136" y="180"/>
                        <a:pt x="124" y="167"/>
                      </a:cubicBezTo>
                      <a:cubicBezTo>
                        <a:pt x="120" y="184"/>
                        <a:pt x="114" y="195"/>
                        <a:pt x="108" y="195"/>
                      </a:cubicBezTo>
                      <a:cubicBezTo>
                        <a:pt x="102" y="195"/>
                        <a:pt x="96" y="184"/>
                        <a:pt x="92" y="167"/>
                      </a:cubicBezTo>
                      <a:cubicBezTo>
                        <a:pt x="80" y="180"/>
                        <a:pt x="70" y="186"/>
                        <a:pt x="65" y="183"/>
                      </a:cubicBezTo>
                      <a:cubicBezTo>
                        <a:pt x="59" y="180"/>
                        <a:pt x="60" y="168"/>
                        <a:pt x="65" y="151"/>
                      </a:cubicBezTo>
                      <a:cubicBezTo>
                        <a:pt x="48" y="156"/>
                        <a:pt x="36" y="157"/>
                        <a:pt x="33" y="151"/>
                      </a:cubicBezTo>
                      <a:cubicBezTo>
                        <a:pt x="30" y="146"/>
                        <a:pt x="36" y="136"/>
                        <a:pt x="49" y="124"/>
                      </a:cubicBezTo>
                      <a:cubicBezTo>
                        <a:pt x="32" y="120"/>
                        <a:pt x="21" y="114"/>
                        <a:pt x="21" y="108"/>
                      </a:cubicBezTo>
                      <a:cubicBezTo>
                        <a:pt x="21" y="102"/>
                        <a:pt x="32" y="96"/>
                        <a:pt x="49" y="92"/>
                      </a:cubicBezTo>
                      <a:cubicBezTo>
                        <a:pt x="36" y="80"/>
                        <a:pt x="30" y="70"/>
                        <a:pt x="33" y="65"/>
                      </a:cubicBezTo>
                      <a:cubicBezTo>
                        <a:pt x="36" y="59"/>
                        <a:pt x="48" y="60"/>
                        <a:pt x="65" y="65"/>
                      </a:cubicBezTo>
                      <a:cubicBezTo>
                        <a:pt x="60" y="48"/>
                        <a:pt x="59" y="36"/>
                        <a:pt x="65" y="33"/>
                      </a:cubicBezTo>
                      <a:cubicBezTo>
                        <a:pt x="70" y="30"/>
                        <a:pt x="80" y="36"/>
                        <a:pt x="92" y="49"/>
                      </a:cubicBezTo>
                      <a:cubicBezTo>
                        <a:pt x="96" y="32"/>
                        <a:pt x="102" y="21"/>
                        <a:pt x="108" y="21"/>
                      </a:cubicBezTo>
                      <a:cubicBezTo>
                        <a:pt x="114" y="21"/>
                        <a:pt x="120" y="32"/>
                        <a:pt x="124" y="49"/>
                      </a:cubicBezTo>
                      <a:cubicBezTo>
                        <a:pt x="136" y="36"/>
                        <a:pt x="146" y="30"/>
                        <a:pt x="151" y="33"/>
                      </a:cubicBezTo>
                      <a:cubicBezTo>
                        <a:pt x="157" y="36"/>
                        <a:pt x="156" y="48"/>
                        <a:pt x="151" y="65"/>
                      </a:cubicBezTo>
                      <a:cubicBezTo>
                        <a:pt x="168" y="60"/>
                        <a:pt x="180" y="59"/>
                        <a:pt x="183" y="65"/>
                      </a:cubicBezTo>
                      <a:cubicBezTo>
                        <a:pt x="186" y="70"/>
                        <a:pt x="180" y="80"/>
                        <a:pt x="167" y="92"/>
                      </a:cubicBezTo>
                      <a:cubicBezTo>
                        <a:pt x="184" y="96"/>
                        <a:pt x="195" y="102"/>
                        <a:pt x="195" y="108"/>
                      </a:cubicBezTo>
                      <a:cubicBezTo>
                        <a:pt x="195" y="114"/>
                        <a:pt x="184" y="120"/>
                        <a:pt x="167" y="124"/>
                      </a:cubicBezTo>
                      <a:cubicBezTo>
                        <a:pt x="180" y="136"/>
                        <a:pt x="186" y="146"/>
                        <a:pt x="183" y="151"/>
                      </a:cubicBezTo>
                      <a:close/>
                      <a:moveTo>
                        <a:pt x="183" y="151"/>
                      </a:moveTo>
                      <a:cubicBezTo>
                        <a:pt x="183" y="151"/>
                        <a:pt x="183" y="151"/>
                        <a:pt x="183" y="151"/>
                      </a:cubicBezTo>
                    </a:path>
                  </a:pathLst>
                </a:custGeom>
                <a:solidFill>
                  <a:srgbClr val="005D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8"/>
                <p:cNvSpPr>
                  <a:spLocks noEditPoints="1"/>
                </p:cNvSpPr>
                <p:nvPr/>
              </p:nvSpPr>
              <p:spPr bwMode="auto">
                <a:xfrm>
                  <a:off x="803" y="1055"/>
                  <a:ext cx="108" cy="164"/>
                </a:xfrm>
                <a:custGeom>
                  <a:avLst/>
                  <a:gdLst>
                    <a:gd name="T0" fmla="*/ 41 w 62"/>
                    <a:gd name="T1" fmla="*/ 62 h 94"/>
                    <a:gd name="T2" fmla="*/ 53 w 62"/>
                    <a:gd name="T3" fmla="*/ 50 h 94"/>
                    <a:gd name="T4" fmla="*/ 60 w 62"/>
                    <a:gd name="T5" fmla="*/ 38 h 94"/>
                    <a:gd name="T6" fmla="*/ 62 w 62"/>
                    <a:gd name="T7" fmla="*/ 26 h 94"/>
                    <a:gd name="T8" fmla="*/ 54 w 62"/>
                    <a:gd name="T9" fmla="*/ 8 h 94"/>
                    <a:gd name="T10" fmla="*/ 33 w 62"/>
                    <a:gd name="T11" fmla="*/ 0 h 94"/>
                    <a:gd name="T12" fmla="*/ 12 w 62"/>
                    <a:gd name="T13" fmla="*/ 7 h 94"/>
                    <a:gd name="T14" fmla="*/ 2 w 62"/>
                    <a:gd name="T15" fmla="*/ 28 h 94"/>
                    <a:gd name="T16" fmla="*/ 19 w 62"/>
                    <a:gd name="T17" fmla="*/ 30 h 94"/>
                    <a:gd name="T18" fmla="*/ 23 w 62"/>
                    <a:gd name="T19" fmla="*/ 18 h 94"/>
                    <a:gd name="T20" fmla="*/ 32 w 62"/>
                    <a:gd name="T21" fmla="*/ 15 h 94"/>
                    <a:gd name="T22" fmla="*/ 41 w 62"/>
                    <a:gd name="T23" fmla="*/ 18 h 94"/>
                    <a:gd name="T24" fmla="*/ 44 w 62"/>
                    <a:gd name="T25" fmla="*/ 27 h 94"/>
                    <a:gd name="T26" fmla="*/ 41 w 62"/>
                    <a:gd name="T27" fmla="*/ 38 h 94"/>
                    <a:gd name="T28" fmla="*/ 26 w 62"/>
                    <a:gd name="T29" fmla="*/ 54 h 94"/>
                    <a:gd name="T30" fmla="*/ 6 w 62"/>
                    <a:gd name="T31" fmla="*/ 76 h 94"/>
                    <a:gd name="T32" fmla="*/ 0 w 62"/>
                    <a:gd name="T33" fmla="*/ 94 h 94"/>
                    <a:gd name="T34" fmla="*/ 62 w 62"/>
                    <a:gd name="T35" fmla="*/ 94 h 94"/>
                    <a:gd name="T36" fmla="*/ 62 w 62"/>
                    <a:gd name="T37" fmla="*/ 77 h 94"/>
                    <a:gd name="T38" fmla="*/ 27 w 62"/>
                    <a:gd name="T39" fmla="*/ 77 h 94"/>
                    <a:gd name="T40" fmla="*/ 30 w 62"/>
                    <a:gd name="T41" fmla="*/ 72 h 94"/>
                    <a:gd name="T42" fmla="*/ 41 w 62"/>
                    <a:gd name="T43" fmla="*/ 62 h 94"/>
                    <a:gd name="T44" fmla="*/ 41 w 62"/>
                    <a:gd name="T45" fmla="*/ 62 h 94"/>
                    <a:gd name="T46" fmla="*/ 41 w 62"/>
                    <a:gd name="T47" fmla="*/ 6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94">
                      <a:moveTo>
                        <a:pt x="41" y="62"/>
                      </a:moveTo>
                      <a:cubicBezTo>
                        <a:pt x="47" y="57"/>
                        <a:pt x="51" y="53"/>
                        <a:pt x="53" y="50"/>
                      </a:cubicBezTo>
                      <a:cubicBezTo>
                        <a:pt x="56" y="46"/>
                        <a:pt x="58" y="42"/>
                        <a:pt x="60" y="38"/>
                      </a:cubicBezTo>
                      <a:cubicBezTo>
                        <a:pt x="61" y="34"/>
                        <a:pt x="62" y="30"/>
                        <a:pt x="62" y="26"/>
                      </a:cubicBezTo>
                      <a:cubicBezTo>
                        <a:pt x="62" y="19"/>
                        <a:pt x="59" y="13"/>
                        <a:pt x="54" y="8"/>
                      </a:cubicBezTo>
                      <a:cubicBezTo>
                        <a:pt x="49" y="3"/>
                        <a:pt x="42" y="0"/>
                        <a:pt x="33" y="0"/>
                      </a:cubicBezTo>
                      <a:cubicBezTo>
                        <a:pt x="24" y="0"/>
                        <a:pt x="17" y="2"/>
                        <a:pt x="12" y="7"/>
                      </a:cubicBezTo>
                      <a:cubicBezTo>
                        <a:pt x="6" y="11"/>
                        <a:pt x="3" y="18"/>
                        <a:pt x="2" y="28"/>
                      </a:cubicBezTo>
                      <a:cubicBezTo>
                        <a:pt x="19" y="30"/>
                        <a:pt x="19" y="30"/>
                        <a:pt x="19" y="30"/>
                      </a:cubicBezTo>
                      <a:cubicBezTo>
                        <a:pt x="20" y="24"/>
                        <a:pt x="21" y="21"/>
                        <a:pt x="23" y="18"/>
                      </a:cubicBezTo>
                      <a:cubicBezTo>
                        <a:pt x="25" y="16"/>
                        <a:pt x="28" y="15"/>
                        <a:pt x="32" y="15"/>
                      </a:cubicBezTo>
                      <a:cubicBezTo>
                        <a:pt x="36" y="15"/>
                        <a:pt x="39" y="16"/>
                        <a:pt x="41" y="18"/>
                      </a:cubicBezTo>
                      <a:cubicBezTo>
                        <a:pt x="43" y="20"/>
                        <a:pt x="44" y="23"/>
                        <a:pt x="44" y="27"/>
                      </a:cubicBezTo>
                      <a:cubicBezTo>
                        <a:pt x="44" y="31"/>
                        <a:pt x="43" y="35"/>
                        <a:pt x="41" y="38"/>
                      </a:cubicBezTo>
                      <a:cubicBezTo>
                        <a:pt x="39" y="41"/>
                        <a:pt x="34" y="46"/>
                        <a:pt x="26" y="54"/>
                      </a:cubicBezTo>
                      <a:cubicBezTo>
                        <a:pt x="16" y="63"/>
                        <a:pt x="9" y="70"/>
                        <a:pt x="6" y="76"/>
                      </a:cubicBezTo>
                      <a:cubicBezTo>
                        <a:pt x="2" y="81"/>
                        <a:pt x="0" y="87"/>
                        <a:pt x="0" y="94"/>
                      </a:cubicBezTo>
                      <a:cubicBezTo>
                        <a:pt x="62" y="94"/>
                        <a:pt x="62" y="94"/>
                        <a:pt x="62" y="94"/>
                      </a:cubicBezTo>
                      <a:cubicBezTo>
                        <a:pt x="62" y="77"/>
                        <a:pt x="62" y="77"/>
                        <a:pt x="62" y="77"/>
                      </a:cubicBezTo>
                      <a:cubicBezTo>
                        <a:pt x="27" y="77"/>
                        <a:pt x="27" y="77"/>
                        <a:pt x="27" y="77"/>
                      </a:cubicBezTo>
                      <a:cubicBezTo>
                        <a:pt x="28" y="76"/>
                        <a:pt x="29" y="74"/>
                        <a:pt x="30" y="72"/>
                      </a:cubicBezTo>
                      <a:cubicBezTo>
                        <a:pt x="32" y="70"/>
                        <a:pt x="35" y="67"/>
                        <a:pt x="41" y="62"/>
                      </a:cubicBezTo>
                      <a:close/>
                      <a:moveTo>
                        <a:pt x="41" y="62"/>
                      </a:moveTo>
                      <a:cubicBezTo>
                        <a:pt x="41" y="62"/>
                        <a:pt x="41" y="62"/>
                        <a:pt x="41" y="62"/>
                      </a:cubicBezTo>
                    </a:path>
                  </a:pathLst>
                </a:custGeom>
                <a:solidFill>
                  <a:srgbClr val="EE7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33" name="Group 32"/>
            <p:cNvGrpSpPr/>
            <p:nvPr/>
          </p:nvGrpSpPr>
          <p:grpSpPr>
            <a:xfrm>
              <a:off x="3707904" y="2113051"/>
              <a:ext cx="2948625" cy="1014361"/>
              <a:chOff x="311653" y="2482459"/>
              <a:chExt cx="2948625" cy="1014361"/>
            </a:xfrm>
          </p:grpSpPr>
          <p:sp>
            <p:nvSpPr>
              <p:cNvPr id="27" name="TextBox 26"/>
              <p:cNvSpPr txBox="1"/>
              <p:nvPr/>
            </p:nvSpPr>
            <p:spPr>
              <a:xfrm>
                <a:off x="912412" y="2555024"/>
                <a:ext cx="2347866" cy="941796"/>
              </a:xfrm>
              <a:prstGeom prst="rect">
                <a:avLst/>
              </a:prstGeom>
              <a:noFill/>
            </p:spPr>
            <p:txBody>
              <a:bodyPr wrap="square" lIns="0" tIns="0" rIns="0" bIns="0" rtlCol="0">
                <a:spAutoFit/>
              </a:bodyPr>
              <a:lstStyle/>
              <a:p>
                <a:pPr algn="ctr">
                  <a:lnSpc>
                    <a:spcPct val="90000"/>
                  </a:lnSpc>
                </a:pPr>
                <a:r>
                  <a:rPr lang="en-GB" sz="1700" b="1" dirty="0">
                    <a:solidFill>
                      <a:schemeClr val="tx2"/>
                    </a:solidFill>
                  </a:rPr>
                  <a:t>Borouge</a:t>
                </a:r>
                <a:r>
                  <a:rPr lang="en-GB" sz="1700" dirty="0" smtClean="0">
                    <a:solidFill>
                      <a:schemeClr val="accent3"/>
                    </a:solidFill>
                  </a:rPr>
                  <a:t> </a:t>
                </a:r>
                <a:r>
                  <a:rPr lang="en-GB" sz="1700" dirty="0" smtClean="0">
                    <a:solidFill>
                      <a:schemeClr val="accent2"/>
                    </a:solidFill>
                  </a:rPr>
                  <a:t>operates world’s largest integrated PO site in Ruwais, UAE </a:t>
                </a:r>
                <a:endParaRPr lang="en-US" sz="1700" b="1" dirty="0">
                  <a:solidFill>
                    <a:schemeClr val="accent2"/>
                  </a:solidFill>
                </a:endParaRPr>
              </a:p>
            </p:txBody>
          </p:sp>
          <p:pic>
            <p:nvPicPr>
              <p:cNvPr id="18442"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r="28086" b="15586"/>
              <a:stretch/>
            </p:blipFill>
            <p:spPr bwMode="auto">
              <a:xfrm>
                <a:off x="311653" y="2482459"/>
                <a:ext cx="745495" cy="92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34" name="Group 33"/>
          <p:cNvGrpSpPr/>
          <p:nvPr/>
        </p:nvGrpSpPr>
        <p:grpSpPr>
          <a:xfrm>
            <a:off x="3311000" y="3909470"/>
            <a:ext cx="1471662" cy="2174674"/>
            <a:chOff x="3347864" y="1589028"/>
            <a:chExt cx="1471662" cy="2174674"/>
          </a:xfrm>
        </p:grpSpPr>
        <p:pic>
          <p:nvPicPr>
            <p:cNvPr id="5" name="Picture 4"/>
            <p:cNvPicPr>
              <a:picLocks noChangeAspect="1"/>
            </p:cNvPicPr>
            <p:nvPr/>
          </p:nvPicPr>
          <p:blipFill>
            <a:blip r:embed="rId8"/>
            <a:stretch>
              <a:fillRect/>
            </a:stretch>
          </p:blipFill>
          <p:spPr>
            <a:xfrm>
              <a:off x="3548269" y="2161009"/>
              <a:ext cx="1041392" cy="1123975"/>
            </a:xfrm>
            <a:prstGeom prst="rect">
              <a:avLst/>
            </a:prstGeom>
          </p:spPr>
        </p:pic>
        <p:sp>
          <p:nvSpPr>
            <p:cNvPr id="14" name="TextBox 13"/>
            <p:cNvSpPr txBox="1"/>
            <p:nvPr/>
          </p:nvSpPr>
          <p:spPr>
            <a:xfrm>
              <a:off x="3347864" y="1589028"/>
              <a:ext cx="1432227" cy="540129"/>
            </a:xfrm>
            <a:prstGeom prst="rect">
              <a:avLst/>
            </a:prstGeom>
            <a:noFill/>
          </p:spPr>
          <p:txBody>
            <a:bodyPr wrap="square" lIns="0" tIns="0" rIns="0" bIns="0" rtlCol="0" anchor="b" anchorCtr="0">
              <a:spAutoFit/>
            </a:bodyPr>
            <a:lstStyle/>
            <a:p>
              <a:pPr algn="ctr">
                <a:lnSpc>
                  <a:spcPct val="80000"/>
                </a:lnSpc>
              </a:pPr>
              <a:r>
                <a:rPr lang="en-GB" sz="2700" b="1" dirty="0" smtClean="0">
                  <a:solidFill>
                    <a:schemeClr val="tx2"/>
                  </a:solidFill>
                </a:rPr>
                <a:t>6,600</a:t>
              </a:r>
              <a:r>
                <a:rPr lang="en-GB" sz="1700" dirty="0">
                  <a:solidFill>
                    <a:schemeClr val="accent3"/>
                  </a:solidFill>
                </a:rPr>
                <a:t/>
              </a:r>
              <a:br>
                <a:rPr lang="en-GB" sz="1700" dirty="0">
                  <a:solidFill>
                    <a:schemeClr val="accent3"/>
                  </a:solidFill>
                </a:rPr>
              </a:br>
              <a:r>
                <a:rPr lang="en-GB" sz="1700" dirty="0">
                  <a:solidFill>
                    <a:schemeClr val="accent2"/>
                  </a:solidFill>
                </a:rPr>
                <a:t>employees</a:t>
              </a:r>
              <a:endParaRPr lang="en-US" sz="1700" b="1" dirty="0">
                <a:solidFill>
                  <a:schemeClr val="accent2"/>
                </a:solidFill>
              </a:endParaRPr>
            </a:p>
          </p:txBody>
        </p:sp>
        <p:sp>
          <p:nvSpPr>
            <p:cNvPr id="43" name="TextBox 42"/>
            <p:cNvSpPr txBox="1"/>
            <p:nvPr/>
          </p:nvSpPr>
          <p:spPr>
            <a:xfrm>
              <a:off x="3387299" y="3345126"/>
              <a:ext cx="1432227" cy="418576"/>
            </a:xfrm>
            <a:prstGeom prst="rect">
              <a:avLst/>
            </a:prstGeom>
            <a:noFill/>
          </p:spPr>
          <p:txBody>
            <a:bodyPr wrap="square" lIns="0" tIns="0" rIns="0" bIns="0" rtlCol="0" anchor="b" anchorCtr="0">
              <a:spAutoFit/>
            </a:bodyPr>
            <a:lstStyle/>
            <a:p>
              <a:pPr algn="ctr">
                <a:lnSpc>
                  <a:spcPct val="80000"/>
                </a:lnSpc>
              </a:pPr>
              <a:r>
                <a:rPr lang="en-GB" sz="1700" b="1" dirty="0" smtClean="0">
                  <a:solidFill>
                    <a:schemeClr val="tx2"/>
                  </a:solidFill>
                </a:rPr>
                <a:t>+3,500 </a:t>
              </a:r>
              <a:r>
                <a:rPr lang="en-GB" sz="1700" dirty="0" smtClean="0">
                  <a:solidFill>
                    <a:schemeClr val="accent2"/>
                  </a:solidFill>
                </a:rPr>
                <a:t>in Borouge</a:t>
              </a:r>
              <a:endParaRPr lang="en-US" sz="1700" dirty="0">
                <a:solidFill>
                  <a:schemeClr val="accent2"/>
                </a:solidFill>
              </a:endParaRPr>
            </a:p>
          </p:txBody>
        </p:sp>
      </p:grpSp>
      <p:sp>
        <p:nvSpPr>
          <p:cNvPr id="4" name="Footer Placeholder 3"/>
          <p:cNvSpPr>
            <a:spLocks noGrp="1"/>
          </p:cNvSpPr>
          <p:nvPr>
            <p:ph type="ftr" sz="quarter" idx="11"/>
          </p:nvPr>
        </p:nvSpPr>
        <p:spPr/>
        <p:txBody>
          <a:bodyPr/>
          <a:lstStyle/>
          <a:p>
            <a:pPr>
              <a:buFontTx/>
              <a:buNone/>
            </a:pPr>
            <a:r>
              <a:rPr lang="en-US" smtClean="0"/>
              <a:t>Borealis Automotive - Taylorsville Announcement  |  23 May 2017</a:t>
            </a:r>
            <a:endParaRPr lang="en-GB" sz="1400" dirty="0"/>
          </a:p>
        </p:txBody>
      </p:sp>
      <p:pic>
        <p:nvPicPr>
          <p:cNvPr id="122887"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8104" y="3692884"/>
            <a:ext cx="3301647" cy="260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Slide Number Placeholder 4"/>
          <p:cNvSpPr>
            <a:spLocks noGrp="1"/>
          </p:cNvSpPr>
          <p:nvPr>
            <p:ph type="sldNum" sz="quarter" idx="12"/>
          </p:nvPr>
        </p:nvSpPr>
        <p:spPr>
          <a:xfrm>
            <a:off x="575897" y="6650236"/>
            <a:ext cx="324000" cy="108000"/>
          </a:xfrm>
        </p:spPr>
        <p:txBody>
          <a:bodyPr/>
          <a:lstStyle/>
          <a:p>
            <a:r>
              <a:rPr lang="en-GB" noProof="0" smtClean="0"/>
              <a:t> </a:t>
            </a:r>
            <a:fld id="{10277524-4FDD-4AE1-9B6C-2A85D1450FC3}" type="slidenum">
              <a:rPr lang="en-GB" noProof="0" smtClean="0"/>
              <a:pPr/>
              <a:t>12</a:t>
            </a:fld>
            <a:r>
              <a:rPr lang="en-GB" noProof="0" smtClean="0"/>
              <a:t> |</a:t>
            </a:r>
            <a:endParaRPr lang="en-GB" noProof="0"/>
          </a:p>
        </p:txBody>
      </p:sp>
    </p:spTree>
    <p:extLst>
      <p:ext uri="{BB962C8B-B14F-4D97-AF65-F5344CB8AC3E}">
        <p14:creationId xmlns:p14="http://schemas.microsoft.com/office/powerpoint/2010/main" val="548443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1752" y="381000"/>
            <a:ext cx="8534400" cy="609600"/>
          </a:xfrm>
        </p:spPr>
        <p:txBody>
          <a:bodyPr/>
          <a:lstStyle/>
          <a:p>
            <a:r>
              <a:rPr lang="en-US" b="1" dirty="0" smtClean="0">
                <a:latin typeface="Century Gothic" pitchFamily="34" charset="0"/>
              </a:rPr>
              <a:t>Alexander Industrial Park</a:t>
            </a:r>
            <a:endParaRPr lang="en-US" b="1" dirty="0">
              <a:latin typeface="Century Gothic"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126" r="3772"/>
          <a:stretch/>
        </p:blipFill>
        <p:spPr>
          <a:xfrm>
            <a:off x="-3464" y="1371600"/>
            <a:ext cx="9227128" cy="5486400"/>
          </a:xfrm>
          <a:prstGeom prst="rect">
            <a:avLst/>
          </a:prstGeom>
        </p:spPr>
      </p:pic>
    </p:spTree>
    <p:extLst>
      <p:ext uri="{BB962C8B-B14F-4D97-AF65-F5344CB8AC3E}">
        <p14:creationId xmlns:p14="http://schemas.microsoft.com/office/powerpoint/2010/main" val="3048743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228600"/>
            <a:ext cx="7756263" cy="1054250"/>
          </a:xfrm>
        </p:spPr>
        <p:txBody>
          <a:bodyPr/>
          <a:lstStyle/>
          <a:p>
            <a:r>
              <a:rPr lang="en-US" b="1" dirty="0" smtClean="0">
                <a:latin typeface="Century Gothic" pitchFamily="34" charset="0"/>
              </a:rPr>
              <a:t>Industrial Park</a:t>
            </a:r>
            <a:endParaRPr lang="en-US" b="1" dirty="0">
              <a:latin typeface="Century Gothic" pitchFamily="34" charset="0"/>
            </a:endParaRPr>
          </a:p>
        </p:txBody>
      </p:sp>
      <p:sp>
        <p:nvSpPr>
          <p:cNvPr id="3" name="TextBox 2"/>
          <p:cNvSpPr txBox="1"/>
          <p:nvPr/>
        </p:nvSpPr>
        <p:spPr>
          <a:xfrm>
            <a:off x="5029028" y="4186534"/>
            <a:ext cx="19848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Borealis Compounds</a:t>
            </a:r>
            <a:endPar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7" name="TextBox 6"/>
          <p:cNvSpPr txBox="1"/>
          <p:nvPr/>
        </p:nvSpPr>
        <p:spPr>
          <a:xfrm>
            <a:off x="3429000" y="1141272"/>
            <a:ext cx="19812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25 acre 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(Beginning site certification process 2018)</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667" t="31111" r="26667"/>
          <a:stretch/>
        </p:blipFill>
        <p:spPr>
          <a:xfrm>
            <a:off x="-76200" y="0"/>
            <a:ext cx="9237406" cy="6858000"/>
          </a:xfrm>
          <a:prstGeom prst="rect">
            <a:avLst/>
          </a:prstGeom>
        </p:spPr>
      </p:pic>
      <p:sp>
        <p:nvSpPr>
          <p:cNvPr id="8" name="TextBox 7"/>
          <p:cNvSpPr txBox="1"/>
          <p:nvPr/>
        </p:nvSpPr>
        <p:spPr>
          <a:xfrm>
            <a:off x="2876445" y="4108056"/>
            <a:ext cx="1223097" cy="523220"/>
          </a:xfrm>
          <a:prstGeom prst="rect">
            <a:avLst/>
          </a:prstGeom>
          <a:noFill/>
        </p:spPr>
        <p:txBody>
          <a:bodyPr wrap="square" rtlCol="0">
            <a:spAutoFit/>
          </a:bodyPr>
          <a:lstStyle/>
          <a:p>
            <a:r>
              <a:rPr lang="en-US" sz="1400" b="1" dirty="0" smtClean="0">
                <a:solidFill>
                  <a:schemeClr val="bg1"/>
                </a:solidFill>
                <a:latin typeface="Arial" pitchFamily="34" charset="0"/>
                <a:cs typeface="Arial" pitchFamily="34" charset="0"/>
              </a:rPr>
              <a:t>Borealis Compounds</a:t>
            </a:r>
            <a:endParaRPr lang="en-US" sz="1400" b="1" dirty="0">
              <a:solidFill>
                <a:schemeClr val="bg1"/>
              </a:solidFill>
              <a:latin typeface="Arial" pitchFamily="34" charset="0"/>
              <a:cs typeface="Arial" pitchFamily="34" charset="0"/>
            </a:endParaRPr>
          </a:p>
        </p:txBody>
      </p:sp>
      <p:sp>
        <p:nvSpPr>
          <p:cNvPr id="10" name="TextBox 9"/>
          <p:cNvSpPr txBox="1"/>
          <p:nvPr/>
        </p:nvSpPr>
        <p:spPr>
          <a:xfrm>
            <a:off x="5259447" y="3746607"/>
            <a:ext cx="1524000" cy="369332"/>
          </a:xfrm>
          <a:prstGeom prst="rect">
            <a:avLst/>
          </a:prstGeom>
          <a:noFill/>
        </p:spPr>
        <p:txBody>
          <a:bodyPr wrap="square" rtlCol="0">
            <a:spAutoFit/>
          </a:bodyPr>
          <a:lstStyle/>
          <a:p>
            <a:r>
              <a:rPr lang="en-US" b="1" dirty="0" smtClean="0">
                <a:solidFill>
                  <a:schemeClr val="bg1"/>
                </a:solidFill>
                <a:latin typeface="Arial" pitchFamily="34" charset="0"/>
                <a:cs typeface="Arial" pitchFamily="34" charset="0"/>
              </a:rPr>
              <a:t>25 acre site</a:t>
            </a:r>
          </a:p>
        </p:txBody>
      </p:sp>
      <p:sp>
        <p:nvSpPr>
          <p:cNvPr id="11" name="TextBox 10"/>
          <p:cNvSpPr txBox="1"/>
          <p:nvPr/>
        </p:nvSpPr>
        <p:spPr>
          <a:xfrm>
            <a:off x="3200400" y="2786997"/>
            <a:ext cx="1066800" cy="523220"/>
          </a:xfrm>
          <a:prstGeom prst="rect">
            <a:avLst/>
          </a:prstGeom>
          <a:noFill/>
        </p:spPr>
        <p:txBody>
          <a:bodyPr wrap="square" rtlCol="0">
            <a:spAutoFit/>
          </a:bodyPr>
          <a:lstStyle/>
          <a:p>
            <a:r>
              <a:rPr lang="en-US" sz="1400" b="1" dirty="0" smtClean="0">
                <a:solidFill>
                  <a:schemeClr val="bg1"/>
                </a:solidFill>
                <a:latin typeface="Arial" pitchFamily="34" charset="0"/>
                <a:cs typeface="Arial" pitchFamily="34" charset="0"/>
              </a:rPr>
              <a:t>Paragon Films</a:t>
            </a:r>
            <a:endParaRPr lang="en-US" sz="1400" b="1" dirty="0">
              <a:solidFill>
                <a:schemeClr val="bg1"/>
              </a:solidFill>
              <a:latin typeface="Arial" pitchFamily="34" charset="0"/>
              <a:cs typeface="Arial" pitchFamily="34" charset="0"/>
            </a:endParaRPr>
          </a:p>
        </p:txBody>
      </p:sp>
      <p:sp>
        <p:nvSpPr>
          <p:cNvPr id="19" name="TextBox 18"/>
          <p:cNvSpPr txBox="1"/>
          <p:nvPr/>
        </p:nvSpPr>
        <p:spPr>
          <a:xfrm>
            <a:off x="391819" y="626570"/>
            <a:ext cx="1210718" cy="523220"/>
          </a:xfrm>
          <a:prstGeom prst="rect">
            <a:avLst/>
          </a:prstGeom>
          <a:noFill/>
        </p:spPr>
        <p:txBody>
          <a:bodyPr wrap="square" rtlCol="0">
            <a:spAutoFit/>
          </a:bodyPr>
          <a:lstStyle/>
          <a:p>
            <a:r>
              <a:rPr lang="en-US" sz="1400" b="1" dirty="0" err="1" smtClean="0">
                <a:latin typeface="Arial" pitchFamily="34" charset="0"/>
                <a:cs typeface="Arial" pitchFamily="34" charset="0"/>
              </a:rPr>
              <a:t>Craftmaster</a:t>
            </a:r>
            <a:r>
              <a:rPr lang="en-US" sz="1400" b="1" dirty="0" smtClean="0">
                <a:latin typeface="Arial" pitchFamily="34" charset="0"/>
                <a:cs typeface="Arial" pitchFamily="34" charset="0"/>
              </a:rPr>
              <a:t> Furniture</a:t>
            </a:r>
            <a:endParaRPr lang="en-US" sz="1400" b="1" dirty="0">
              <a:latin typeface="Arial" pitchFamily="34" charset="0"/>
              <a:cs typeface="Arial" pitchFamily="34" charset="0"/>
            </a:endParaRPr>
          </a:p>
        </p:txBody>
      </p:sp>
      <p:sp>
        <p:nvSpPr>
          <p:cNvPr id="20" name="TextBox 19"/>
          <p:cNvSpPr txBox="1"/>
          <p:nvPr/>
        </p:nvSpPr>
        <p:spPr>
          <a:xfrm>
            <a:off x="2309061" y="1712874"/>
            <a:ext cx="1210718" cy="523220"/>
          </a:xfrm>
          <a:prstGeom prst="rect">
            <a:avLst/>
          </a:prstGeom>
          <a:noFill/>
        </p:spPr>
        <p:txBody>
          <a:bodyPr wrap="square" rtlCol="0">
            <a:spAutoFit/>
          </a:bodyPr>
          <a:lstStyle/>
          <a:p>
            <a:r>
              <a:rPr lang="en-US" sz="1400" b="1" dirty="0" smtClean="0">
                <a:solidFill>
                  <a:schemeClr val="bg1"/>
                </a:solidFill>
                <a:latin typeface="Arial" pitchFamily="34" charset="0"/>
                <a:cs typeface="Arial" pitchFamily="34" charset="0"/>
              </a:rPr>
              <a:t>Liberty Reload</a:t>
            </a:r>
            <a:endParaRPr lang="en-US" sz="1400" b="1" dirty="0">
              <a:solidFill>
                <a:schemeClr val="bg1"/>
              </a:solidFill>
              <a:latin typeface="Arial" pitchFamily="34" charset="0"/>
              <a:cs typeface="Arial" pitchFamily="34" charset="0"/>
            </a:endParaRPr>
          </a:p>
        </p:txBody>
      </p:sp>
      <p:sp>
        <p:nvSpPr>
          <p:cNvPr id="13" name="TextBox 12"/>
          <p:cNvSpPr txBox="1"/>
          <p:nvPr/>
        </p:nvSpPr>
        <p:spPr>
          <a:xfrm>
            <a:off x="3856144" y="5773974"/>
            <a:ext cx="2165303" cy="307777"/>
          </a:xfrm>
          <a:prstGeom prst="rect">
            <a:avLst/>
          </a:prstGeom>
          <a:noFill/>
        </p:spPr>
        <p:txBody>
          <a:bodyPr wrap="square" rtlCol="0">
            <a:spAutoFit/>
          </a:bodyPr>
          <a:lstStyle/>
          <a:p>
            <a:r>
              <a:rPr lang="en-US" sz="1400" b="1" dirty="0" smtClean="0">
                <a:solidFill>
                  <a:schemeClr val="bg1"/>
                </a:solidFill>
                <a:latin typeface="Arial" pitchFamily="34" charset="0"/>
                <a:cs typeface="Arial" pitchFamily="34" charset="0"/>
              </a:rPr>
              <a:t>New WPS</a:t>
            </a:r>
          </a:p>
        </p:txBody>
      </p:sp>
    </p:spTree>
    <p:extLst>
      <p:ext uri="{BB962C8B-B14F-4D97-AF65-F5344CB8AC3E}">
        <p14:creationId xmlns:p14="http://schemas.microsoft.com/office/powerpoint/2010/main" val="7842571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228600"/>
            <a:ext cx="7756263" cy="1054250"/>
          </a:xfrm>
        </p:spPr>
        <p:txBody>
          <a:bodyPr/>
          <a:lstStyle/>
          <a:p>
            <a:r>
              <a:rPr lang="en-US" b="1" dirty="0" smtClean="0">
                <a:latin typeface="Century Gothic" pitchFamily="34" charset="0"/>
              </a:rPr>
              <a:t>Industrial Park</a:t>
            </a:r>
            <a:endParaRPr lang="en-US" b="1" dirty="0">
              <a:latin typeface="Century Gothic" pitchFamily="34" charset="0"/>
            </a:endParaRPr>
          </a:p>
        </p:txBody>
      </p:sp>
      <p:sp>
        <p:nvSpPr>
          <p:cNvPr id="3" name="TextBox 2"/>
          <p:cNvSpPr txBox="1"/>
          <p:nvPr/>
        </p:nvSpPr>
        <p:spPr>
          <a:xfrm>
            <a:off x="5029028" y="4280428"/>
            <a:ext cx="19848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Borealis Compounds</a:t>
            </a:r>
            <a:endPar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7" name="TextBox 6"/>
          <p:cNvSpPr txBox="1"/>
          <p:nvPr/>
        </p:nvSpPr>
        <p:spPr>
          <a:xfrm>
            <a:off x="3429000" y="1141272"/>
            <a:ext cx="19812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25 acre 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(Beginning site certification process 2018)</a:t>
            </a:r>
          </a:p>
        </p:txBody>
      </p:sp>
      <p:sp>
        <p:nvSpPr>
          <p:cNvPr id="8" name="TextBox 7"/>
          <p:cNvSpPr txBox="1"/>
          <p:nvPr/>
        </p:nvSpPr>
        <p:spPr>
          <a:xfrm>
            <a:off x="2876445" y="4201950"/>
            <a:ext cx="1223097" cy="523220"/>
          </a:xfrm>
          <a:prstGeom prst="rect">
            <a:avLst/>
          </a:prstGeom>
          <a:noFill/>
        </p:spPr>
        <p:txBody>
          <a:bodyPr wrap="square" rtlCol="0">
            <a:spAutoFit/>
          </a:bodyPr>
          <a:lstStyle/>
          <a:p>
            <a:r>
              <a:rPr lang="en-US" sz="1400" b="1" dirty="0" smtClean="0">
                <a:solidFill>
                  <a:schemeClr val="bg1"/>
                </a:solidFill>
                <a:latin typeface="Arial" pitchFamily="34" charset="0"/>
                <a:cs typeface="Arial" pitchFamily="34" charset="0"/>
              </a:rPr>
              <a:t>Borealis Compounds</a:t>
            </a:r>
            <a:endParaRPr lang="en-US" sz="1400" b="1" dirty="0">
              <a:solidFill>
                <a:schemeClr val="bg1"/>
              </a:solidFill>
              <a:latin typeface="Arial" pitchFamily="34" charset="0"/>
              <a:cs typeface="Arial" pitchFamily="34" charset="0"/>
            </a:endParaRPr>
          </a:p>
        </p:txBody>
      </p:sp>
      <p:sp>
        <p:nvSpPr>
          <p:cNvPr id="10" name="TextBox 9"/>
          <p:cNvSpPr txBox="1"/>
          <p:nvPr/>
        </p:nvSpPr>
        <p:spPr>
          <a:xfrm>
            <a:off x="5410200" y="3741819"/>
            <a:ext cx="1981200" cy="1692771"/>
          </a:xfrm>
          <a:prstGeom prst="rect">
            <a:avLst/>
          </a:prstGeom>
          <a:noFill/>
        </p:spPr>
        <p:txBody>
          <a:bodyPr wrap="square" rtlCol="0">
            <a:spAutoFit/>
          </a:bodyPr>
          <a:lstStyle/>
          <a:p>
            <a:r>
              <a:rPr lang="en-US" b="1" dirty="0" smtClean="0">
                <a:solidFill>
                  <a:schemeClr val="bg1"/>
                </a:solidFill>
                <a:latin typeface="Arial" pitchFamily="34" charset="0"/>
                <a:cs typeface="Arial" pitchFamily="34" charset="0"/>
              </a:rPr>
              <a:t>25 acre site</a:t>
            </a:r>
          </a:p>
          <a:p>
            <a:endParaRPr lang="en-US" b="1" dirty="0">
              <a:solidFill>
                <a:schemeClr val="bg1"/>
              </a:solidFill>
              <a:latin typeface="Arial" pitchFamily="34" charset="0"/>
              <a:cs typeface="Arial" pitchFamily="34" charset="0"/>
            </a:endParaRPr>
          </a:p>
          <a:p>
            <a:endParaRPr lang="en-US" b="1" dirty="0" smtClean="0">
              <a:solidFill>
                <a:schemeClr val="bg1"/>
              </a:solidFill>
              <a:latin typeface="Arial" pitchFamily="34" charset="0"/>
              <a:cs typeface="Arial" pitchFamily="34" charset="0"/>
            </a:endParaRPr>
          </a:p>
          <a:p>
            <a:endParaRPr lang="en-US" sz="1400" b="1" dirty="0">
              <a:solidFill>
                <a:schemeClr val="bg1"/>
              </a:solidFill>
              <a:latin typeface="Arial" pitchFamily="34" charset="0"/>
              <a:cs typeface="Arial" pitchFamily="34" charset="0"/>
            </a:endParaRPr>
          </a:p>
          <a:p>
            <a:r>
              <a:rPr lang="en-US" sz="1200" b="1" dirty="0" smtClean="0">
                <a:solidFill>
                  <a:schemeClr val="bg1"/>
                </a:solidFill>
                <a:latin typeface="Arial" pitchFamily="34" charset="0"/>
                <a:cs typeface="Arial" pitchFamily="34" charset="0"/>
              </a:rPr>
              <a:t>(Beginning site certification process 2018)</a:t>
            </a:r>
          </a:p>
        </p:txBody>
      </p:sp>
      <p:sp>
        <p:nvSpPr>
          <p:cNvPr id="11" name="TextBox 10"/>
          <p:cNvSpPr txBox="1"/>
          <p:nvPr/>
        </p:nvSpPr>
        <p:spPr>
          <a:xfrm>
            <a:off x="3200400" y="2786997"/>
            <a:ext cx="1066800" cy="523220"/>
          </a:xfrm>
          <a:prstGeom prst="rect">
            <a:avLst/>
          </a:prstGeom>
          <a:noFill/>
        </p:spPr>
        <p:txBody>
          <a:bodyPr wrap="square" rtlCol="0">
            <a:spAutoFit/>
          </a:bodyPr>
          <a:lstStyle/>
          <a:p>
            <a:r>
              <a:rPr lang="en-US" sz="1400" b="1" dirty="0" smtClean="0">
                <a:solidFill>
                  <a:schemeClr val="bg1"/>
                </a:solidFill>
                <a:latin typeface="Arial" pitchFamily="34" charset="0"/>
                <a:cs typeface="Arial" pitchFamily="34" charset="0"/>
              </a:rPr>
              <a:t>Paragon Films</a:t>
            </a:r>
            <a:endParaRPr lang="en-US" sz="1400" b="1" dirty="0">
              <a:solidFill>
                <a:schemeClr val="bg1"/>
              </a:solidFill>
              <a:latin typeface="Arial" pitchFamily="34" charset="0"/>
              <a:cs typeface="Arial" pitchFamily="34" charset="0"/>
            </a:endParaRPr>
          </a:p>
        </p:txBody>
      </p:sp>
      <p:cxnSp>
        <p:nvCxnSpPr>
          <p:cNvPr id="14" name="Straight Arrow Connector 13"/>
          <p:cNvCxnSpPr/>
          <p:nvPr/>
        </p:nvCxnSpPr>
        <p:spPr>
          <a:xfrm>
            <a:off x="5638800" y="1444432"/>
            <a:ext cx="0" cy="22223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6200" y="1431294"/>
            <a:ext cx="1210718" cy="523220"/>
          </a:xfrm>
          <a:prstGeom prst="rect">
            <a:avLst/>
          </a:prstGeom>
          <a:noFill/>
        </p:spPr>
        <p:txBody>
          <a:bodyPr wrap="square" rtlCol="0">
            <a:spAutoFit/>
          </a:bodyPr>
          <a:lstStyle/>
          <a:p>
            <a:r>
              <a:rPr lang="en-US" sz="1400" b="1" dirty="0" err="1" smtClean="0">
                <a:solidFill>
                  <a:schemeClr val="bg1"/>
                </a:solidFill>
                <a:latin typeface="Arial" pitchFamily="34" charset="0"/>
                <a:cs typeface="Arial" pitchFamily="34" charset="0"/>
              </a:rPr>
              <a:t>Craftmaster</a:t>
            </a:r>
            <a:r>
              <a:rPr lang="en-US" sz="1400" b="1" dirty="0" smtClean="0">
                <a:solidFill>
                  <a:schemeClr val="bg1"/>
                </a:solidFill>
                <a:latin typeface="Arial" pitchFamily="34" charset="0"/>
                <a:cs typeface="Arial" pitchFamily="34" charset="0"/>
              </a:rPr>
              <a:t> Furniture</a:t>
            </a:r>
            <a:endParaRPr lang="en-US" sz="1400" b="1" dirty="0">
              <a:solidFill>
                <a:schemeClr val="bg1"/>
              </a:solidFill>
              <a:latin typeface="Arial" pitchFamily="34" charset="0"/>
              <a:cs typeface="Arial" pitchFamily="34" charset="0"/>
            </a:endParaRPr>
          </a:p>
        </p:txBody>
      </p:sp>
      <p:sp>
        <p:nvSpPr>
          <p:cNvPr id="20" name="TextBox 19"/>
          <p:cNvSpPr txBox="1"/>
          <p:nvPr/>
        </p:nvSpPr>
        <p:spPr>
          <a:xfrm>
            <a:off x="2309061" y="1712874"/>
            <a:ext cx="1210718" cy="523220"/>
          </a:xfrm>
          <a:prstGeom prst="rect">
            <a:avLst/>
          </a:prstGeom>
          <a:noFill/>
        </p:spPr>
        <p:txBody>
          <a:bodyPr wrap="square" rtlCol="0">
            <a:spAutoFit/>
          </a:bodyPr>
          <a:lstStyle/>
          <a:p>
            <a:r>
              <a:rPr lang="en-US" sz="1400" b="1" dirty="0" smtClean="0">
                <a:solidFill>
                  <a:schemeClr val="bg1"/>
                </a:solidFill>
                <a:latin typeface="Arial" pitchFamily="34" charset="0"/>
                <a:cs typeface="Arial" pitchFamily="34" charset="0"/>
              </a:rPr>
              <a:t>Liberty Reload</a:t>
            </a:r>
            <a:endParaRPr lang="en-US" sz="1400" b="1" dirty="0">
              <a:solidFill>
                <a:schemeClr val="bg1"/>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000" r="7500"/>
          <a:stretch/>
        </p:blipFill>
        <p:spPr>
          <a:xfrm>
            <a:off x="0" y="1167707"/>
            <a:ext cx="9144000" cy="5766493"/>
          </a:xfrm>
          <a:prstGeom prst="rect">
            <a:avLst/>
          </a:prstGeom>
        </p:spPr>
      </p:pic>
      <p:sp>
        <p:nvSpPr>
          <p:cNvPr id="12" name="TextBox 11"/>
          <p:cNvSpPr txBox="1"/>
          <p:nvPr/>
        </p:nvSpPr>
        <p:spPr>
          <a:xfrm>
            <a:off x="5791200" y="1191838"/>
            <a:ext cx="3324854" cy="461665"/>
          </a:xfrm>
          <a:prstGeom prst="rect">
            <a:avLst/>
          </a:prstGeom>
          <a:solidFill>
            <a:schemeClr val="bg1"/>
          </a:solidFill>
          <a:ln w="28575">
            <a:solidFill>
              <a:schemeClr val="tx1"/>
            </a:solidFill>
          </a:ln>
        </p:spPr>
        <p:txBody>
          <a:bodyPr wrap="square" rtlCol="0">
            <a:spAutoFit/>
          </a:bodyPr>
          <a:lstStyle/>
          <a:p>
            <a:r>
              <a:rPr lang="en-US" sz="2400" b="1" dirty="0" smtClean="0">
                <a:latin typeface="Arial Black" panose="020B0A04020102020204" pitchFamily="34" charset="0"/>
                <a:cs typeface="Arial" pitchFamily="34" charset="0"/>
              </a:rPr>
              <a:t>ROAD EXTENSION</a:t>
            </a:r>
            <a:endParaRPr lang="en-US" sz="2400" b="1" dirty="0">
              <a:latin typeface="Arial Black" panose="020B0A04020102020204" pitchFamily="34" charset="0"/>
              <a:cs typeface="Arial" pitchFamily="34" charset="0"/>
            </a:endParaRPr>
          </a:p>
        </p:txBody>
      </p:sp>
      <p:sp>
        <p:nvSpPr>
          <p:cNvPr id="6" name="Freeform 5"/>
          <p:cNvSpPr/>
          <p:nvPr/>
        </p:nvSpPr>
        <p:spPr>
          <a:xfrm>
            <a:off x="1371600" y="3164531"/>
            <a:ext cx="7220607" cy="2565535"/>
          </a:xfrm>
          <a:custGeom>
            <a:avLst/>
            <a:gdLst>
              <a:gd name="connsiteX0" fmla="*/ 7535917 w 7535917"/>
              <a:gd name="connsiteY0" fmla="*/ 2609193 h 2609193"/>
              <a:gd name="connsiteX1" fmla="*/ 6794938 w 7535917"/>
              <a:gd name="connsiteY1" fmla="*/ 2443655 h 2609193"/>
              <a:gd name="connsiteX2" fmla="*/ 5912069 w 7535917"/>
              <a:gd name="connsiteY2" fmla="*/ 2222938 h 2609193"/>
              <a:gd name="connsiteX3" fmla="*/ 4926724 w 7535917"/>
              <a:gd name="connsiteY3" fmla="*/ 2057400 h 2609193"/>
              <a:gd name="connsiteX4" fmla="*/ 3783724 w 7535917"/>
              <a:gd name="connsiteY4" fmla="*/ 1915511 h 2609193"/>
              <a:gd name="connsiteX5" fmla="*/ 2151993 w 7535917"/>
              <a:gd name="connsiteY5" fmla="*/ 1686911 h 2609193"/>
              <a:gd name="connsiteX6" fmla="*/ 953813 w 7535917"/>
              <a:gd name="connsiteY6" fmla="*/ 1324304 h 2609193"/>
              <a:gd name="connsiteX7" fmla="*/ 567558 w 7535917"/>
              <a:gd name="connsiteY7" fmla="*/ 938049 h 2609193"/>
              <a:gd name="connsiteX8" fmla="*/ 0 w 7535917"/>
              <a:gd name="connsiteY8" fmla="*/ 0 h 260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917" h="2609193">
                <a:moveTo>
                  <a:pt x="7535917" y="2609193"/>
                </a:moveTo>
                <a:lnTo>
                  <a:pt x="6794938" y="2443655"/>
                </a:lnTo>
                <a:lnTo>
                  <a:pt x="5912069" y="2222938"/>
                </a:lnTo>
                <a:lnTo>
                  <a:pt x="4926724" y="2057400"/>
                </a:lnTo>
                <a:lnTo>
                  <a:pt x="3783724" y="1915511"/>
                </a:lnTo>
                <a:lnTo>
                  <a:pt x="2151993" y="1686911"/>
                </a:lnTo>
                <a:lnTo>
                  <a:pt x="953813" y="1324304"/>
                </a:lnTo>
                <a:lnTo>
                  <a:pt x="567558" y="938049"/>
                </a:lnTo>
                <a:lnTo>
                  <a:pt x="0" y="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48111" y="4161797"/>
            <a:ext cx="3927240" cy="646331"/>
          </a:xfrm>
          <a:prstGeom prst="rect">
            <a:avLst/>
          </a:prstGeom>
          <a:noFill/>
        </p:spPr>
        <p:txBody>
          <a:bodyPr wrap="square" rtlCol="0">
            <a:spAutoFit/>
          </a:bodyPr>
          <a:lstStyle/>
          <a:p>
            <a:r>
              <a:rPr lang="en-US" b="1" dirty="0" smtClean="0">
                <a:solidFill>
                  <a:schemeClr val="bg1"/>
                </a:solidFill>
                <a:latin typeface="Arial Black" panose="020B0A04020102020204" pitchFamily="34" charset="0"/>
              </a:rPr>
              <a:t>$1.5 m ARC Grant Industrial Road Access</a:t>
            </a:r>
            <a:endParaRPr lang="en-US" b="1" dirty="0">
              <a:solidFill>
                <a:schemeClr val="bg1"/>
              </a:solidFill>
              <a:latin typeface="Arial Black" panose="020B0A04020102020204" pitchFamily="34" charset="0"/>
            </a:endParaRPr>
          </a:p>
        </p:txBody>
      </p:sp>
      <p:sp>
        <p:nvSpPr>
          <p:cNvPr id="13" name="TextBox 12"/>
          <p:cNvSpPr txBox="1"/>
          <p:nvPr/>
        </p:nvSpPr>
        <p:spPr>
          <a:xfrm>
            <a:off x="609600" y="5515762"/>
            <a:ext cx="3962400" cy="369332"/>
          </a:xfrm>
          <a:prstGeom prst="rect">
            <a:avLst/>
          </a:prstGeom>
          <a:noFill/>
        </p:spPr>
        <p:txBody>
          <a:bodyPr wrap="square" rtlCol="0">
            <a:spAutoFit/>
          </a:bodyPr>
          <a:lstStyle/>
          <a:p>
            <a:r>
              <a:rPr lang="en-US" b="1" dirty="0" smtClean="0">
                <a:solidFill>
                  <a:srgbClr val="FFFF00"/>
                </a:solidFill>
                <a:latin typeface="Arial Black" panose="020B0A04020102020204" pitchFamily="34" charset="0"/>
              </a:rPr>
              <a:t>New road opens up new sites </a:t>
            </a:r>
            <a:endParaRPr lang="en-US" b="1" dirty="0">
              <a:solidFill>
                <a:srgbClr val="FFFF00"/>
              </a:solidFill>
              <a:latin typeface="Arial Black" panose="020B0A04020102020204" pitchFamily="34" charset="0"/>
            </a:endParaRPr>
          </a:p>
        </p:txBody>
      </p:sp>
      <p:sp>
        <p:nvSpPr>
          <p:cNvPr id="15" name="Freeform 14"/>
          <p:cNvSpPr/>
          <p:nvPr/>
        </p:nvSpPr>
        <p:spPr>
          <a:xfrm>
            <a:off x="58140" y="3208482"/>
            <a:ext cx="5984328" cy="3268518"/>
          </a:xfrm>
          <a:custGeom>
            <a:avLst/>
            <a:gdLst>
              <a:gd name="connsiteX0" fmla="*/ 7883 w 5951483"/>
              <a:gd name="connsiteY0" fmla="*/ 441434 h 3137338"/>
              <a:gd name="connsiteX1" fmla="*/ 0 w 5951483"/>
              <a:gd name="connsiteY1" fmla="*/ 3074276 h 3137338"/>
              <a:gd name="connsiteX2" fmla="*/ 5360276 w 5951483"/>
              <a:gd name="connsiteY2" fmla="*/ 3137338 h 3137338"/>
              <a:gd name="connsiteX3" fmla="*/ 5951483 w 5951483"/>
              <a:gd name="connsiteY3" fmla="*/ 2081048 h 3137338"/>
              <a:gd name="connsiteX4" fmla="*/ 3720662 w 5951483"/>
              <a:gd name="connsiteY4" fmla="*/ 1805151 h 3137338"/>
              <a:gd name="connsiteX5" fmla="*/ 3216165 w 5951483"/>
              <a:gd name="connsiteY5" fmla="*/ 1726324 h 3137338"/>
              <a:gd name="connsiteX6" fmla="*/ 2333296 w 5951483"/>
              <a:gd name="connsiteY6" fmla="*/ 1466193 h 3137338"/>
              <a:gd name="connsiteX7" fmla="*/ 1939158 w 5951483"/>
              <a:gd name="connsiteY7" fmla="*/ 1277007 h 3137338"/>
              <a:gd name="connsiteX8" fmla="*/ 1615965 w 5951483"/>
              <a:gd name="connsiteY8" fmla="*/ 914400 h 3137338"/>
              <a:gd name="connsiteX9" fmla="*/ 1103586 w 5951483"/>
              <a:gd name="connsiteY9" fmla="*/ 0 h 3137338"/>
              <a:gd name="connsiteX10" fmla="*/ 7883 w 5951483"/>
              <a:gd name="connsiteY10" fmla="*/ 441434 h 313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51483" h="3137338">
                <a:moveTo>
                  <a:pt x="7883" y="441434"/>
                </a:moveTo>
                <a:cubicBezTo>
                  <a:pt x="5255" y="1319048"/>
                  <a:pt x="2628" y="2196662"/>
                  <a:pt x="0" y="3074276"/>
                </a:cubicBezTo>
                <a:lnTo>
                  <a:pt x="5360276" y="3137338"/>
                </a:lnTo>
                <a:lnTo>
                  <a:pt x="5951483" y="2081048"/>
                </a:lnTo>
                <a:lnTo>
                  <a:pt x="3720662" y="1805151"/>
                </a:lnTo>
                <a:lnTo>
                  <a:pt x="3216165" y="1726324"/>
                </a:lnTo>
                <a:lnTo>
                  <a:pt x="2333296" y="1466193"/>
                </a:lnTo>
                <a:lnTo>
                  <a:pt x="1939158" y="1277007"/>
                </a:lnTo>
                <a:lnTo>
                  <a:pt x="1615965" y="914400"/>
                </a:lnTo>
                <a:lnTo>
                  <a:pt x="1103586" y="0"/>
                </a:lnTo>
                <a:lnTo>
                  <a:pt x="7883" y="441434"/>
                </a:lnTo>
                <a:close/>
              </a:path>
            </a:pathLst>
          </a:custGeom>
          <a:noFill/>
          <a:ln w="28575">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403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58" t="15866" r="15550" b="12105"/>
          <a:stretch/>
        </p:blipFill>
        <p:spPr bwMode="auto">
          <a:xfrm>
            <a:off x="-1" y="0"/>
            <a:ext cx="915924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33600" y="0"/>
            <a:ext cx="4241513" cy="523220"/>
          </a:xfrm>
          <a:prstGeom prst="rect">
            <a:avLst/>
          </a:prstGeom>
          <a:solidFill>
            <a:schemeClr val="bg1"/>
          </a:solidFill>
          <a:ln w="28575">
            <a:solidFill>
              <a:schemeClr val="tx1"/>
            </a:solidFill>
          </a:ln>
        </p:spPr>
        <p:txBody>
          <a:bodyPr wrap="square" rtlCol="0">
            <a:spAutoFit/>
          </a:bodyPr>
          <a:lstStyle/>
          <a:p>
            <a:r>
              <a:rPr lang="en-US" sz="2800" b="1" dirty="0" smtClean="0">
                <a:latin typeface="Arial Black" panose="020B0A04020102020204" pitchFamily="34" charset="0"/>
                <a:cs typeface="Arial" pitchFamily="34" charset="0"/>
              </a:rPr>
              <a:t>OneRailOfASite.com</a:t>
            </a:r>
            <a:endParaRPr lang="en-US" sz="2800" b="1" dirty="0">
              <a:latin typeface="Arial Black" panose="020B0A04020102020204" pitchFamily="34" charset="0"/>
              <a:cs typeface="Arial" pitchFamily="34" charset="0"/>
            </a:endParaRPr>
          </a:p>
        </p:txBody>
      </p:sp>
      <p:sp>
        <p:nvSpPr>
          <p:cNvPr id="9" name="Freeform 8"/>
          <p:cNvSpPr/>
          <p:nvPr/>
        </p:nvSpPr>
        <p:spPr>
          <a:xfrm>
            <a:off x="3066393" y="701566"/>
            <a:ext cx="1954924" cy="5525813"/>
          </a:xfrm>
          <a:custGeom>
            <a:avLst/>
            <a:gdLst>
              <a:gd name="connsiteX0" fmla="*/ 0 w 1954924"/>
              <a:gd name="connsiteY0" fmla="*/ 0 h 5525813"/>
              <a:gd name="connsiteX1" fmla="*/ 394138 w 1954924"/>
              <a:gd name="connsiteY1" fmla="*/ 1158765 h 5525813"/>
              <a:gd name="connsiteX2" fmla="*/ 630621 w 1954924"/>
              <a:gd name="connsiteY2" fmla="*/ 1545020 h 5525813"/>
              <a:gd name="connsiteX3" fmla="*/ 882869 w 1954924"/>
              <a:gd name="connsiteY3" fmla="*/ 2033751 h 5525813"/>
              <a:gd name="connsiteX4" fmla="*/ 1206062 w 1954924"/>
              <a:gd name="connsiteY4" fmla="*/ 2451537 h 5525813"/>
              <a:gd name="connsiteX5" fmla="*/ 1584435 w 1954924"/>
              <a:gd name="connsiteY5" fmla="*/ 2877206 h 5525813"/>
              <a:gd name="connsiteX6" fmla="*/ 1757855 w 1954924"/>
              <a:gd name="connsiteY6" fmla="*/ 3507827 h 5525813"/>
              <a:gd name="connsiteX7" fmla="*/ 1907628 w 1954924"/>
              <a:gd name="connsiteY7" fmla="*/ 4130565 h 5525813"/>
              <a:gd name="connsiteX8" fmla="*/ 1954924 w 1954924"/>
              <a:gd name="connsiteY8" fmla="*/ 5525813 h 552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4924" h="5525813">
                <a:moveTo>
                  <a:pt x="0" y="0"/>
                </a:moveTo>
                <a:lnTo>
                  <a:pt x="394138" y="1158765"/>
                </a:lnTo>
                <a:lnTo>
                  <a:pt x="630621" y="1545020"/>
                </a:lnTo>
                <a:lnTo>
                  <a:pt x="882869" y="2033751"/>
                </a:lnTo>
                <a:lnTo>
                  <a:pt x="1206062" y="2451537"/>
                </a:lnTo>
                <a:lnTo>
                  <a:pt x="1584435" y="2877206"/>
                </a:lnTo>
                <a:lnTo>
                  <a:pt x="1757855" y="3507827"/>
                </a:lnTo>
                <a:lnTo>
                  <a:pt x="1907628" y="4130565"/>
                </a:lnTo>
                <a:lnTo>
                  <a:pt x="1954924" y="5525813"/>
                </a:lnTo>
              </a:path>
            </a:pathLst>
          </a:custGeom>
          <a:noFill/>
          <a:ln w="762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9533813">
            <a:off x="3256623" y="3072048"/>
            <a:ext cx="961595" cy="97079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394746">
            <a:off x="5385411" y="3304425"/>
            <a:ext cx="961595" cy="97079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394746">
            <a:off x="5514508" y="5228758"/>
            <a:ext cx="961595" cy="97079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394746">
            <a:off x="3802313" y="5228009"/>
            <a:ext cx="961595" cy="97079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325711" y="701566"/>
            <a:ext cx="1524000" cy="523220"/>
          </a:xfrm>
          <a:prstGeom prst="rect">
            <a:avLst/>
          </a:prstGeom>
          <a:solidFill>
            <a:schemeClr val="bg1"/>
          </a:solidFill>
          <a:ln w="15875">
            <a:solidFill>
              <a:schemeClr val="tx1"/>
            </a:solidFill>
          </a:ln>
        </p:spPr>
        <p:txBody>
          <a:bodyPr wrap="square" rtlCol="0">
            <a:spAutoFit/>
          </a:bodyPr>
          <a:lstStyle/>
          <a:p>
            <a:r>
              <a:rPr lang="en-US" sz="1400" b="1" dirty="0" smtClean="0"/>
              <a:t>Borealis Compounds</a:t>
            </a:r>
            <a:endParaRPr lang="en-US" sz="1400" b="1" dirty="0"/>
          </a:p>
        </p:txBody>
      </p:sp>
      <p:sp>
        <p:nvSpPr>
          <p:cNvPr id="11" name="TextBox 10"/>
          <p:cNvSpPr txBox="1"/>
          <p:nvPr/>
        </p:nvSpPr>
        <p:spPr>
          <a:xfrm>
            <a:off x="1691524" y="3799916"/>
            <a:ext cx="1524000" cy="523220"/>
          </a:xfrm>
          <a:prstGeom prst="rect">
            <a:avLst/>
          </a:prstGeom>
          <a:solidFill>
            <a:schemeClr val="bg1"/>
          </a:solidFill>
          <a:ln w="15875">
            <a:solidFill>
              <a:schemeClr val="tx1"/>
            </a:solidFill>
          </a:ln>
        </p:spPr>
        <p:txBody>
          <a:bodyPr wrap="square" rtlCol="0">
            <a:spAutoFit/>
          </a:bodyPr>
          <a:lstStyle/>
          <a:p>
            <a:r>
              <a:rPr lang="en-US" sz="1400" b="1" dirty="0" smtClean="0"/>
              <a:t>Rail-served shell building</a:t>
            </a:r>
            <a:endParaRPr lang="en-US" sz="1400" b="1" dirty="0"/>
          </a:p>
        </p:txBody>
      </p:sp>
    </p:spTree>
    <p:extLst>
      <p:ext uri="{BB962C8B-B14F-4D97-AF65-F5344CB8AC3E}">
        <p14:creationId xmlns:p14="http://schemas.microsoft.com/office/powerpoint/2010/main" val="62237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5" t="792" r="5765" b="4444"/>
          <a:stretch/>
        </p:blipFill>
        <p:spPr>
          <a:xfrm>
            <a:off x="989026" y="1567483"/>
            <a:ext cx="7208142" cy="4833317"/>
          </a:xfrm>
          <a:prstGeom prst="rect">
            <a:avLst/>
          </a:prstGeom>
        </p:spPr>
      </p:pic>
      <p:pic>
        <p:nvPicPr>
          <p:cNvPr id="15366" name="Picture 7" descr="CVCC  Logo"/>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4000"/>
                    </a14:imgEffect>
                  </a14:imgLayer>
                </a14:imgProps>
              </a:ext>
              <a:ext uri="{28A0092B-C50C-407E-A947-70E740481C1C}">
                <a14:useLocalDpi xmlns:a14="http://schemas.microsoft.com/office/drawing/2010/main" val="0"/>
              </a:ext>
            </a:extLst>
          </a:blip>
          <a:srcRect/>
          <a:stretch>
            <a:fillRect/>
          </a:stretch>
        </p:blipFill>
        <p:spPr bwMode="auto">
          <a:xfrm>
            <a:off x="319260" y="2133600"/>
            <a:ext cx="4176540" cy="1280519"/>
          </a:xfrm>
          <a:prstGeom prst="rect">
            <a:avLst/>
          </a:prstGeom>
          <a:noFill/>
          <a:ln w="3492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4219858" y="3539281"/>
            <a:ext cx="373239" cy="324924"/>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947614" y="4800600"/>
            <a:ext cx="1243386" cy="6659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a:xfrm>
            <a:off x="688490" y="228600"/>
            <a:ext cx="7756263" cy="1054250"/>
          </a:xfrm>
        </p:spPr>
        <p:txBody>
          <a:bodyPr>
            <a:normAutofit/>
          </a:bodyPr>
          <a:lstStyle/>
          <a:p>
            <a:r>
              <a:rPr lang="en-US" b="1" dirty="0" smtClean="0">
                <a:latin typeface="Century Gothic" pitchFamily="34" charset="0"/>
              </a:rPr>
              <a:t>Training</a:t>
            </a:r>
            <a:endParaRPr lang="en-US" b="1" dirty="0">
              <a:latin typeface="Century Gothic" pitchFamily="34" charset="0"/>
            </a:endParaRPr>
          </a:p>
        </p:txBody>
      </p:sp>
      <p:sp>
        <p:nvSpPr>
          <p:cNvPr id="3" name="TextBox 2"/>
          <p:cNvSpPr txBox="1"/>
          <p:nvPr/>
        </p:nvSpPr>
        <p:spPr>
          <a:xfrm>
            <a:off x="2125988" y="5471050"/>
            <a:ext cx="2093870" cy="692497"/>
          </a:xfrm>
          <a:prstGeom prst="rect">
            <a:avLst/>
          </a:prstGeom>
          <a:solidFill>
            <a:schemeClr val="accent1">
              <a:lumMod val="50000"/>
            </a:schemeClr>
          </a:solidFill>
          <a:ln w="25400" cmpd="sng">
            <a:solidFill>
              <a:schemeClr val="tx1"/>
            </a:solidFill>
          </a:ln>
          <a:scene3d>
            <a:camera prst="orthographicFront"/>
            <a:lightRig rig="threePt" dir="t"/>
          </a:scene3d>
          <a:sp3d>
            <a:bevelB w="196850" h="95250" prst="coolSlant"/>
          </a:sp3d>
        </p:spPr>
        <p:txBody>
          <a:bodyPr wrap="square" rtlCol="0">
            <a:spAutoFit/>
          </a:bodyPr>
          <a:lstStyle/>
          <a:p>
            <a:pPr algn="ctr"/>
            <a:r>
              <a:rPr lang="en-US" sz="1300" b="1" dirty="0" smtClean="0">
                <a:solidFill>
                  <a:schemeClr val="bg1"/>
                </a:solidFill>
                <a:latin typeface="Century Gothic" pitchFamily="34" charset="0"/>
              </a:rPr>
              <a:t>Alexander Applied Technologies Industrial Training Center</a:t>
            </a:r>
            <a:endParaRPr lang="en-US" sz="1300" b="1" dirty="0">
              <a:solidFill>
                <a:schemeClr val="bg1"/>
              </a:solidFill>
              <a:latin typeface="Century Gothic"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4408788"/>
            <a:ext cx="4038600" cy="2272280"/>
          </a:xfrm>
          <a:prstGeom prst="rect">
            <a:avLst/>
          </a:prstGeom>
        </p:spPr>
      </p:pic>
    </p:spTree>
    <p:extLst>
      <p:ext uri="{BB962C8B-B14F-4D97-AF65-F5344CB8AC3E}">
        <p14:creationId xmlns:p14="http://schemas.microsoft.com/office/powerpoint/2010/main" val="27546400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144486"/>
            <a:ext cx="4343400" cy="2062103"/>
          </a:xfrm>
          <a:prstGeom prst="rect">
            <a:avLst/>
          </a:prstGeom>
          <a:noFill/>
        </p:spPr>
        <p:txBody>
          <a:bodyPr wrap="square" rtlCol="0">
            <a:spAutoFit/>
          </a:bodyPr>
          <a:lstStyle/>
          <a:p>
            <a:r>
              <a:rPr lang="en-US" sz="1600" dirty="0" smtClean="0">
                <a:latin typeface="Century Gothic" pitchFamily="34" charset="0"/>
                <a:cs typeface="Arial" pitchFamily="34" charset="0"/>
              </a:rPr>
              <a:t>Alexander </a:t>
            </a:r>
            <a:r>
              <a:rPr lang="en-US" sz="1600" dirty="0">
                <a:latin typeface="Century Gothic" pitchFamily="34" charset="0"/>
                <a:cs typeface="Arial" pitchFamily="34" charset="0"/>
              </a:rPr>
              <a:t>County has created a very aggressive </a:t>
            </a:r>
            <a:r>
              <a:rPr lang="en-US" sz="1600" dirty="0" smtClean="0">
                <a:latin typeface="Century Gothic" pitchFamily="34" charset="0"/>
                <a:cs typeface="Arial" pitchFamily="34" charset="0"/>
              </a:rPr>
              <a:t>local property tax </a:t>
            </a:r>
            <a:r>
              <a:rPr lang="en-US" sz="1600" dirty="0">
                <a:latin typeface="Century Gothic" pitchFamily="34" charset="0"/>
                <a:cs typeface="Arial" pitchFamily="34" charset="0"/>
              </a:rPr>
              <a:t>incentive policy. Grants are awarded based on a review of three factors related to a project: Investment over and above the current tax value of a site or building, the number of full time jobs created, and the average weekly pay</a:t>
            </a:r>
            <a:r>
              <a:rPr lang="en-US" sz="1600" dirty="0" smtClean="0">
                <a:latin typeface="Century Gothic" pitchFamily="34" charset="0"/>
                <a:cs typeface="Arial" pitchFamily="34" charset="0"/>
              </a:rPr>
              <a:t>.</a:t>
            </a:r>
            <a:r>
              <a:rPr lang="en-US" sz="1600" dirty="0">
                <a:latin typeface="Century Gothic" pitchFamily="34" charset="0"/>
                <a:cs typeface="Arial" pitchFamily="34" charset="0"/>
              </a:rPr>
              <a:t>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400" t="11126" r="20000" b="34225"/>
          <a:stretch/>
        </p:blipFill>
        <p:spPr>
          <a:xfrm>
            <a:off x="5105400" y="2199560"/>
            <a:ext cx="3657600" cy="935526"/>
          </a:xfrm>
          <a:prstGeom prst="rect">
            <a:avLst/>
          </a:prstGeom>
        </p:spPr>
      </p:pic>
      <p:sp>
        <p:nvSpPr>
          <p:cNvPr id="7" name="TextBox 6"/>
          <p:cNvSpPr txBox="1"/>
          <p:nvPr/>
        </p:nvSpPr>
        <p:spPr>
          <a:xfrm>
            <a:off x="5008304" y="3175805"/>
            <a:ext cx="3983296" cy="2092881"/>
          </a:xfrm>
          <a:prstGeom prst="rect">
            <a:avLst/>
          </a:prstGeom>
          <a:noFill/>
        </p:spPr>
        <p:txBody>
          <a:bodyPr wrap="square" rtlCol="0">
            <a:spAutoFit/>
          </a:bodyPr>
          <a:lstStyle/>
          <a:p>
            <a:r>
              <a:rPr lang="en-US" sz="1600" dirty="0">
                <a:latin typeface="Century Gothic" pitchFamily="34" charset="0"/>
                <a:cs typeface="Arial" pitchFamily="34" charset="0"/>
              </a:rPr>
              <a:t>Grants are awarded in four levels:</a:t>
            </a:r>
          </a:p>
          <a:p>
            <a:endParaRPr lang="en-US" sz="1600" dirty="0">
              <a:latin typeface="Century Gothic" pitchFamily="34" charset="0"/>
              <a:cs typeface="Arial" pitchFamily="34" charset="0"/>
            </a:endParaRPr>
          </a:p>
          <a:p>
            <a:r>
              <a:rPr lang="en-US" sz="1600" dirty="0">
                <a:latin typeface="Century Gothic" pitchFamily="34" charset="0"/>
                <a:cs typeface="Arial" pitchFamily="34" charset="0"/>
              </a:rPr>
              <a:t>LEVEL 1: 80%-40% five year </a:t>
            </a:r>
            <a:r>
              <a:rPr lang="en-US" sz="1600" dirty="0" smtClean="0">
                <a:latin typeface="Century Gothic" pitchFamily="34" charset="0"/>
                <a:cs typeface="Arial" pitchFamily="34" charset="0"/>
              </a:rPr>
              <a:t>descending </a:t>
            </a:r>
            <a:endParaRPr lang="en-US" sz="1600" dirty="0">
              <a:latin typeface="Century Gothic" pitchFamily="34" charset="0"/>
              <a:cs typeface="Arial" pitchFamily="34" charset="0"/>
            </a:endParaRPr>
          </a:p>
          <a:p>
            <a:r>
              <a:rPr lang="en-US" sz="1600" dirty="0">
                <a:latin typeface="Century Gothic" pitchFamily="34" charset="0"/>
                <a:cs typeface="Arial" pitchFamily="34" charset="0"/>
              </a:rPr>
              <a:t>LEVEL 2: 90%-50% five year </a:t>
            </a:r>
            <a:r>
              <a:rPr lang="en-US" sz="1600" dirty="0" smtClean="0">
                <a:latin typeface="Century Gothic" pitchFamily="34" charset="0"/>
                <a:cs typeface="Arial" pitchFamily="34" charset="0"/>
              </a:rPr>
              <a:t>descending</a:t>
            </a:r>
            <a:endParaRPr lang="en-US" sz="1600" dirty="0">
              <a:latin typeface="Century Gothic" pitchFamily="34" charset="0"/>
              <a:cs typeface="Arial" pitchFamily="34" charset="0"/>
            </a:endParaRPr>
          </a:p>
          <a:p>
            <a:r>
              <a:rPr lang="en-US" sz="1600" dirty="0">
                <a:latin typeface="Century Gothic" pitchFamily="34" charset="0"/>
                <a:cs typeface="Arial" pitchFamily="34" charset="0"/>
              </a:rPr>
              <a:t>LEVEL 3: 100% five year level</a:t>
            </a:r>
          </a:p>
          <a:p>
            <a:r>
              <a:rPr lang="en-US" sz="1600" dirty="0">
                <a:latin typeface="Century Gothic" pitchFamily="34" charset="0"/>
                <a:cs typeface="Arial" pitchFamily="34" charset="0"/>
              </a:rPr>
              <a:t>LEVEL 4: 100% six year level with option </a:t>
            </a:r>
            <a:r>
              <a:rPr lang="en-US" sz="1600" dirty="0" smtClean="0">
                <a:latin typeface="Century Gothic" pitchFamily="34" charset="0"/>
                <a:cs typeface="Arial" pitchFamily="34" charset="0"/>
              </a:rPr>
              <a:t>	for additional </a:t>
            </a:r>
            <a:r>
              <a:rPr lang="en-US" sz="1600" dirty="0">
                <a:latin typeface="Century Gothic" pitchFamily="34" charset="0"/>
                <a:cs typeface="Arial" pitchFamily="34" charset="0"/>
              </a:rPr>
              <a:t>two years</a:t>
            </a:r>
          </a:p>
          <a:p>
            <a:endParaRPr lang="en-US" dirty="0"/>
          </a:p>
        </p:txBody>
      </p:sp>
      <p:sp>
        <p:nvSpPr>
          <p:cNvPr id="8" name="TextBox 7"/>
          <p:cNvSpPr txBox="1"/>
          <p:nvPr/>
        </p:nvSpPr>
        <p:spPr>
          <a:xfrm>
            <a:off x="4734848" y="5421086"/>
            <a:ext cx="2580352" cy="584775"/>
          </a:xfrm>
          <a:prstGeom prst="rect">
            <a:avLst/>
          </a:prstGeom>
          <a:noFill/>
        </p:spPr>
        <p:txBody>
          <a:bodyPr wrap="square" rtlCol="0">
            <a:spAutoFit/>
          </a:bodyPr>
          <a:lstStyle/>
          <a:p>
            <a:r>
              <a:rPr lang="en-US" sz="1600" i="1" dirty="0" smtClean="0">
                <a:latin typeface="Century Gothic" pitchFamily="34" charset="0"/>
                <a:cs typeface="Arial" pitchFamily="34" charset="0"/>
              </a:rPr>
              <a:t>Tourism Incentive:</a:t>
            </a:r>
          </a:p>
          <a:p>
            <a:r>
              <a:rPr lang="en-US" sz="1600" dirty="0" smtClean="0">
                <a:latin typeface="Century Gothic" pitchFamily="34" charset="0"/>
                <a:cs typeface="Arial" pitchFamily="34" charset="0"/>
              </a:rPr>
              <a:t>Up to 10 years at 100% </a:t>
            </a:r>
            <a:endParaRPr lang="en-US" sz="1600" dirty="0">
              <a:latin typeface="Century Gothic" pitchFamily="34" charset="0"/>
              <a:cs typeface="Arial"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9461"/>
          <a:stretch/>
        </p:blipFill>
        <p:spPr>
          <a:xfrm>
            <a:off x="571500" y="4572000"/>
            <a:ext cx="4076700" cy="1914368"/>
          </a:xfrm>
          <a:prstGeom prst="rect">
            <a:avLst/>
          </a:prstGeom>
        </p:spPr>
      </p:pic>
      <p:sp>
        <p:nvSpPr>
          <p:cNvPr id="9" name="Title 8"/>
          <p:cNvSpPr>
            <a:spLocks noGrp="1"/>
          </p:cNvSpPr>
          <p:nvPr>
            <p:ph type="title"/>
          </p:nvPr>
        </p:nvSpPr>
        <p:spPr>
          <a:xfrm>
            <a:off x="688490" y="457200"/>
            <a:ext cx="7756263" cy="1054250"/>
          </a:xfrm>
        </p:spPr>
        <p:txBody>
          <a:bodyPr/>
          <a:lstStyle/>
          <a:p>
            <a:r>
              <a:rPr lang="en-US" b="1" dirty="0" smtClean="0">
                <a:latin typeface="Century Gothic" pitchFamily="34" charset="0"/>
              </a:rPr>
              <a:t>Local Incentives</a:t>
            </a:r>
            <a:endParaRPr lang="en-US" b="1" dirty="0">
              <a:latin typeface="Century Gothic" pitchFamily="34" charset="0"/>
            </a:endParaRPr>
          </a:p>
        </p:txBody>
      </p:sp>
    </p:spTree>
    <p:extLst>
      <p:ext uri="{BB962C8B-B14F-4D97-AF65-F5344CB8AC3E}">
        <p14:creationId xmlns:p14="http://schemas.microsoft.com/office/powerpoint/2010/main" val="4031722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5209" t="20740" r="-1" b="4074"/>
          <a:stretch/>
        </p:blipFill>
        <p:spPr>
          <a:xfrm>
            <a:off x="-8258" y="1295400"/>
            <a:ext cx="9152258" cy="5562600"/>
          </a:xfrm>
          <a:prstGeom prst="rect">
            <a:avLst/>
          </a:prstGeom>
        </p:spPr>
      </p:pic>
      <p:sp>
        <p:nvSpPr>
          <p:cNvPr id="5" name="TextBox 4"/>
          <p:cNvSpPr txBox="1"/>
          <p:nvPr/>
        </p:nvSpPr>
        <p:spPr>
          <a:xfrm>
            <a:off x="457200" y="381000"/>
            <a:ext cx="8382000" cy="523220"/>
          </a:xfrm>
          <a:prstGeom prst="rect">
            <a:avLst/>
          </a:prstGeom>
          <a:noFill/>
        </p:spPr>
        <p:txBody>
          <a:bodyPr wrap="square" rtlCol="0">
            <a:spAutoFit/>
          </a:bodyPr>
          <a:lstStyle/>
          <a:p>
            <a:pPr algn="ctr"/>
            <a:r>
              <a:rPr lang="en-US" sz="2800" b="1" dirty="0" smtClean="0"/>
              <a:t>Bethlehem Industrial vs Commercial</a:t>
            </a:r>
            <a:endParaRPr lang="en-US" sz="2800" b="1" dirty="0"/>
          </a:p>
        </p:txBody>
      </p:sp>
    </p:spTree>
    <p:extLst>
      <p:ext uri="{BB962C8B-B14F-4D97-AF65-F5344CB8AC3E}">
        <p14:creationId xmlns:p14="http://schemas.microsoft.com/office/powerpoint/2010/main" val="990293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76400"/>
            <a:ext cx="8229600" cy="3291840"/>
          </a:xfrm>
          <a:prstGeom prst="rect">
            <a:avLst/>
          </a:prstGeom>
        </p:spPr>
      </p:pic>
      <p:sp>
        <p:nvSpPr>
          <p:cNvPr id="7" name="Title 6"/>
          <p:cNvSpPr>
            <a:spLocks noGrp="1"/>
          </p:cNvSpPr>
          <p:nvPr>
            <p:ph type="title"/>
          </p:nvPr>
        </p:nvSpPr>
        <p:spPr/>
        <p:txBody>
          <a:bodyPr/>
          <a:lstStyle/>
          <a:p>
            <a:r>
              <a:rPr lang="en-US" sz="4800" b="1" dirty="0" smtClean="0">
                <a:latin typeface="Century Gothic" pitchFamily="34" charset="0"/>
              </a:rPr>
              <a:t>Northwest Prosperity Zone</a:t>
            </a:r>
            <a:endParaRPr lang="en-US" sz="4800" b="1" dirty="0">
              <a:latin typeface="Century Gothic" pitchFamily="34" charset="0"/>
            </a:endParaRPr>
          </a:p>
        </p:txBody>
      </p:sp>
      <p:sp>
        <p:nvSpPr>
          <p:cNvPr id="8" name="TextBox 7"/>
          <p:cNvSpPr txBox="1"/>
          <p:nvPr/>
        </p:nvSpPr>
        <p:spPr>
          <a:xfrm>
            <a:off x="2057400" y="4003544"/>
            <a:ext cx="2286000" cy="369332"/>
          </a:xfrm>
          <a:prstGeom prst="rect">
            <a:avLst/>
          </a:prstGeom>
          <a:solidFill>
            <a:srgbClr val="FFFF00"/>
          </a:solidFill>
          <a:ln w="25400">
            <a:solidFill>
              <a:schemeClr val="accent3">
                <a:lumMod val="75000"/>
              </a:schemeClr>
            </a:solidFill>
          </a:ln>
        </p:spPr>
        <p:txBody>
          <a:bodyPr wrap="square" numCol="1" rtlCol="0">
            <a:spAutoFit/>
          </a:bodyPr>
          <a:lstStyle/>
          <a:p>
            <a:pPr algn="ctr"/>
            <a:r>
              <a:rPr lang="en-US" b="1" dirty="0" smtClean="0">
                <a:latin typeface="Century Gothic" pitchFamily="34" charset="0"/>
              </a:rPr>
              <a:t>Alexander County</a:t>
            </a:r>
            <a:endParaRPr lang="en-US" b="1" dirty="0">
              <a:latin typeface="Century Gothic" pitchFamily="34" charset="0"/>
            </a:endParaRPr>
          </a:p>
        </p:txBody>
      </p:sp>
      <p:sp>
        <p:nvSpPr>
          <p:cNvPr id="3" name="Freeform 2"/>
          <p:cNvSpPr/>
          <p:nvPr/>
        </p:nvSpPr>
        <p:spPr>
          <a:xfrm>
            <a:off x="3276600" y="2514600"/>
            <a:ext cx="294640" cy="274320"/>
          </a:xfrm>
          <a:custGeom>
            <a:avLst/>
            <a:gdLst>
              <a:gd name="connsiteX0" fmla="*/ 5080 w 294640"/>
              <a:gd name="connsiteY0" fmla="*/ 254000 h 274320"/>
              <a:gd name="connsiteX1" fmla="*/ 0 w 294640"/>
              <a:gd name="connsiteY1" fmla="*/ 167640 h 274320"/>
              <a:gd name="connsiteX2" fmla="*/ 2540 w 294640"/>
              <a:gd name="connsiteY2" fmla="*/ 111760 h 274320"/>
              <a:gd name="connsiteX3" fmla="*/ 7620 w 294640"/>
              <a:gd name="connsiteY3" fmla="*/ 45720 h 274320"/>
              <a:gd name="connsiteX4" fmla="*/ 33020 w 294640"/>
              <a:gd name="connsiteY4" fmla="*/ 27940 h 274320"/>
              <a:gd name="connsiteX5" fmla="*/ 71120 w 294640"/>
              <a:gd name="connsiteY5" fmla="*/ 22860 h 274320"/>
              <a:gd name="connsiteX6" fmla="*/ 114300 w 294640"/>
              <a:gd name="connsiteY6" fmla="*/ 7620 h 274320"/>
              <a:gd name="connsiteX7" fmla="*/ 152400 w 294640"/>
              <a:gd name="connsiteY7" fmla="*/ 2540 h 274320"/>
              <a:gd name="connsiteX8" fmla="*/ 167640 w 294640"/>
              <a:gd name="connsiteY8" fmla="*/ 15240 h 274320"/>
              <a:gd name="connsiteX9" fmla="*/ 195580 w 294640"/>
              <a:gd name="connsiteY9" fmla="*/ 5080 h 274320"/>
              <a:gd name="connsiteX10" fmla="*/ 220980 w 294640"/>
              <a:gd name="connsiteY10" fmla="*/ 10160 h 274320"/>
              <a:gd name="connsiteX11" fmla="*/ 231140 w 294640"/>
              <a:gd name="connsiteY11" fmla="*/ 12700 h 274320"/>
              <a:gd name="connsiteX12" fmla="*/ 266700 w 294640"/>
              <a:gd name="connsiteY12" fmla="*/ 0 h 274320"/>
              <a:gd name="connsiteX13" fmla="*/ 281940 w 294640"/>
              <a:gd name="connsiteY13" fmla="*/ 22860 h 274320"/>
              <a:gd name="connsiteX14" fmla="*/ 294640 w 294640"/>
              <a:gd name="connsiteY14" fmla="*/ 53340 h 274320"/>
              <a:gd name="connsiteX15" fmla="*/ 289560 w 294640"/>
              <a:gd name="connsiteY15" fmla="*/ 93980 h 274320"/>
              <a:gd name="connsiteX16" fmla="*/ 243840 w 294640"/>
              <a:gd name="connsiteY16" fmla="*/ 220980 h 274320"/>
              <a:gd name="connsiteX17" fmla="*/ 231140 w 294640"/>
              <a:gd name="connsiteY17" fmla="*/ 243840 h 274320"/>
              <a:gd name="connsiteX18" fmla="*/ 203200 w 294640"/>
              <a:gd name="connsiteY18" fmla="*/ 274320 h 274320"/>
              <a:gd name="connsiteX19" fmla="*/ 203200 w 294640"/>
              <a:gd name="connsiteY19" fmla="*/ 274320 h 274320"/>
              <a:gd name="connsiteX20" fmla="*/ 162560 w 294640"/>
              <a:gd name="connsiteY20" fmla="*/ 231140 h 274320"/>
              <a:gd name="connsiteX21" fmla="*/ 5080 w 294640"/>
              <a:gd name="connsiteY21" fmla="*/ 25400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4640" h="274320">
                <a:moveTo>
                  <a:pt x="5080" y="254000"/>
                </a:moveTo>
                <a:lnTo>
                  <a:pt x="0" y="167640"/>
                </a:lnTo>
                <a:lnTo>
                  <a:pt x="2540" y="111760"/>
                </a:lnTo>
                <a:lnTo>
                  <a:pt x="7620" y="45720"/>
                </a:lnTo>
                <a:lnTo>
                  <a:pt x="33020" y="27940"/>
                </a:lnTo>
                <a:lnTo>
                  <a:pt x="71120" y="22860"/>
                </a:lnTo>
                <a:lnTo>
                  <a:pt x="114300" y="7620"/>
                </a:lnTo>
                <a:lnTo>
                  <a:pt x="152400" y="2540"/>
                </a:lnTo>
                <a:lnTo>
                  <a:pt x="167640" y="15240"/>
                </a:lnTo>
                <a:lnTo>
                  <a:pt x="195580" y="5080"/>
                </a:lnTo>
                <a:lnTo>
                  <a:pt x="220980" y="10160"/>
                </a:lnTo>
                <a:lnTo>
                  <a:pt x="231140" y="12700"/>
                </a:lnTo>
                <a:lnTo>
                  <a:pt x="266700" y="0"/>
                </a:lnTo>
                <a:lnTo>
                  <a:pt x="281940" y="22860"/>
                </a:lnTo>
                <a:lnTo>
                  <a:pt x="294640" y="53340"/>
                </a:lnTo>
                <a:lnTo>
                  <a:pt x="289560" y="93980"/>
                </a:lnTo>
                <a:lnTo>
                  <a:pt x="243840" y="220980"/>
                </a:lnTo>
                <a:lnTo>
                  <a:pt x="231140" y="243840"/>
                </a:lnTo>
                <a:lnTo>
                  <a:pt x="203200" y="274320"/>
                </a:lnTo>
                <a:lnTo>
                  <a:pt x="203200" y="274320"/>
                </a:lnTo>
                <a:lnTo>
                  <a:pt x="162560" y="231140"/>
                </a:lnTo>
                <a:lnTo>
                  <a:pt x="5080" y="254000"/>
                </a:lnTo>
                <a:close/>
              </a:path>
            </a:pathLst>
          </a:custGeom>
          <a:solidFill>
            <a:srgbClr val="FFFF00"/>
          </a:solid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33845" y="2091213"/>
            <a:ext cx="1066800" cy="2462213"/>
          </a:xfrm>
          <a:prstGeom prst="rect">
            <a:avLst/>
          </a:prstGeom>
          <a:solidFill>
            <a:schemeClr val="bg1"/>
          </a:solidFill>
          <a:ln w="19050">
            <a:solidFill>
              <a:schemeClr val="tx1"/>
            </a:solidFill>
          </a:ln>
        </p:spPr>
        <p:txBody>
          <a:bodyPr wrap="square" rtlCol="0">
            <a:spAutoFit/>
          </a:bodyPr>
          <a:lstStyle/>
          <a:p>
            <a:r>
              <a:rPr lang="en-US" sz="1400" dirty="0" smtClean="0"/>
              <a:t>Alleghany</a:t>
            </a:r>
          </a:p>
          <a:p>
            <a:r>
              <a:rPr lang="en-US" sz="1400" dirty="0" smtClean="0"/>
              <a:t>Ashe</a:t>
            </a:r>
          </a:p>
          <a:p>
            <a:r>
              <a:rPr lang="en-US" sz="1400" dirty="0"/>
              <a:t>Avery</a:t>
            </a:r>
          </a:p>
          <a:p>
            <a:r>
              <a:rPr lang="en-US" sz="1400" dirty="0" smtClean="0"/>
              <a:t>Burke</a:t>
            </a:r>
          </a:p>
          <a:p>
            <a:r>
              <a:rPr lang="en-US" sz="1400" dirty="0" smtClean="0"/>
              <a:t>Caldwell</a:t>
            </a:r>
            <a:endParaRPr lang="en-US" sz="1400" dirty="0"/>
          </a:p>
          <a:p>
            <a:r>
              <a:rPr lang="en-US" sz="1400" dirty="0"/>
              <a:t>Catawba</a:t>
            </a:r>
          </a:p>
          <a:p>
            <a:r>
              <a:rPr lang="en-US" sz="1400" dirty="0" smtClean="0"/>
              <a:t>Mitchell</a:t>
            </a:r>
          </a:p>
          <a:p>
            <a:r>
              <a:rPr lang="en-US" sz="1400" dirty="0" smtClean="0"/>
              <a:t>McDowell</a:t>
            </a:r>
          </a:p>
          <a:p>
            <a:r>
              <a:rPr lang="en-US" sz="1400" dirty="0"/>
              <a:t>Yancey</a:t>
            </a:r>
          </a:p>
          <a:p>
            <a:r>
              <a:rPr lang="en-US" sz="1400" dirty="0" smtClean="0"/>
              <a:t>Watauga</a:t>
            </a:r>
            <a:endParaRPr lang="en-US" sz="1400" dirty="0"/>
          </a:p>
          <a:p>
            <a:r>
              <a:rPr lang="en-US" sz="1400" dirty="0" smtClean="0"/>
              <a:t>Wilkes</a:t>
            </a:r>
            <a:endParaRPr lang="en-US" sz="1400" dirty="0"/>
          </a:p>
        </p:txBody>
      </p:sp>
      <p:sp>
        <p:nvSpPr>
          <p:cNvPr id="5" name="TextBox 4"/>
          <p:cNvSpPr txBox="1"/>
          <p:nvPr/>
        </p:nvSpPr>
        <p:spPr>
          <a:xfrm>
            <a:off x="304801" y="5105400"/>
            <a:ext cx="8610600" cy="1661993"/>
          </a:xfrm>
          <a:prstGeom prst="rect">
            <a:avLst/>
          </a:prstGeom>
          <a:noFill/>
        </p:spPr>
        <p:txBody>
          <a:bodyPr wrap="square" rtlCol="0">
            <a:spAutoFit/>
          </a:bodyPr>
          <a:lstStyle/>
          <a:p>
            <a:r>
              <a:rPr lang="en-US" sz="1400" b="1" dirty="0"/>
              <a:t>The State of North Carolina </a:t>
            </a:r>
            <a:r>
              <a:rPr lang="en-US" sz="1400" dirty="0"/>
              <a:t>operates eight administrative regions known as Prosperity Zones. Each Zone features a one-stop, physical location, providing citizens and businesses the ability to interact with representatives from multiple state </a:t>
            </a:r>
            <a:r>
              <a:rPr lang="en-US" sz="1400" dirty="0" smtClean="0"/>
              <a:t>agencies.</a:t>
            </a:r>
          </a:p>
          <a:p>
            <a:endParaRPr lang="en-US" sz="1400" dirty="0"/>
          </a:p>
          <a:p>
            <a:r>
              <a:rPr lang="en-US" sz="1400" dirty="0"/>
              <a:t>The state deploys subject matter experts in each Zone, from transportation and environmental topics to workforce development, community planning and liaisons to existing businesses in the Zones.</a:t>
            </a:r>
          </a:p>
          <a:p>
            <a:endParaRPr lang="en-US" dirty="0"/>
          </a:p>
        </p:txBody>
      </p:sp>
    </p:spTree>
    <p:extLst>
      <p:ext uri="{BB962C8B-B14F-4D97-AF65-F5344CB8AC3E}">
        <p14:creationId xmlns:p14="http://schemas.microsoft.com/office/powerpoint/2010/main" val="2844548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85" y="4367362"/>
            <a:ext cx="2092127" cy="156909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2659" y="1676400"/>
            <a:ext cx="3980855" cy="1515414"/>
          </a:xfrm>
          <a:prstGeom prst="rect">
            <a:avLst/>
          </a:prstGeom>
        </p:spPr>
      </p:pic>
      <p:pic>
        <p:nvPicPr>
          <p:cNvPr id="13" name="Content Placeholder 12"/>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76200" y="1676400"/>
            <a:ext cx="4727575" cy="2174875"/>
          </a:xfr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800" y="4367361"/>
            <a:ext cx="3773942" cy="155860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0379" y="3648382"/>
            <a:ext cx="2253136" cy="2295218"/>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554" y="685800"/>
            <a:ext cx="1217367" cy="695325"/>
          </a:xfrm>
          <a:prstGeom prst="rect">
            <a:avLst/>
          </a:prstGeom>
        </p:spPr>
      </p:pic>
      <p:sp>
        <p:nvSpPr>
          <p:cNvPr id="16" name="TextBox 15"/>
          <p:cNvSpPr txBox="1"/>
          <p:nvPr/>
        </p:nvSpPr>
        <p:spPr>
          <a:xfrm>
            <a:off x="5256014" y="762000"/>
            <a:ext cx="3257550" cy="646331"/>
          </a:xfrm>
          <a:prstGeom prst="rect">
            <a:avLst/>
          </a:prstGeom>
          <a:noFill/>
        </p:spPr>
        <p:txBody>
          <a:bodyPr wrap="square" rtlCol="0">
            <a:spAutoFit/>
          </a:bodyPr>
          <a:lstStyle/>
          <a:p>
            <a:pPr algn="r"/>
            <a:r>
              <a:rPr lang="en-US" dirty="0"/>
              <a:t>BETHLEHEM, NORTH CAROLINA</a:t>
            </a:r>
            <a:endParaRPr lang="en-US" dirty="0"/>
          </a:p>
        </p:txBody>
      </p:sp>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l="10919" t="16935" r="21495" b="12107"/>
          <a:stretch/>
        </p:blipFill>
        <p:spPr>
          <a:xfrm>
            <a:off x="2590800" y="5299473"/>
            <a:ext cx="795627" cy="626489"/>
          </a:xfrm>
          <a:prstGeom prst="rect">
            <a:avLst/>
          </a:prstGeom>
        </p:spPr>
      </p:pic>
    </p:spTree>
    <p:extLst>
      <p:ext uri="{BB962C8B-B14F-4D97-AF65-F5344CB8AC3E}">
        <p14:creationId xmlns:p14="http://schemas.microsoft.com/office/powerpoint/2010/main" val="15791591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981075" y="4048125"/>
            <a:ext cx="2676525" cy="1741488"/>
          </a:xfr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1145" y="3493294"/>
            <a:ext cx="5130697" cy="233473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9778" y="1653540"/>
            <a:ext cx="2232422" cy="167431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955" y="1676400"/>
            <a:ext cx="3535991" cy="203496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660" y="685800"/>
            <a:ext cx="1217367" cy="695325"/>
          </a:xfrm>
          <a:prstGeom prst="rect">
            <a:avLst/>
          </a:prstGeom>
        </p:spPr>
      </p:pic>
      <p:sp>
        <p:nvSpPr>
          <p:cNvPr id="15" name="TextBox 14"/>
          <p:cNvSpPr txBox="1"/>
          <p:nvPr/>
        </p:nvSpPr>
        <p:spPr>
          <a:xfrm>
            <a:off x="4677371" y="1114425"/>
            <a:ext cx="3879056" cy="369332"/>
          </a:xfrm>
          <a:prstGeom prst="rect">
            <a:avLst/>
          </a:prstGeom>
          <a:noFill/>
        </p:spPr>
        <p:txBody>
          <a:bodyPr wrap="square" rtlCol="0">
            <a:spAutoFit/>
          </a:bodyPr>
          <a:lstStyle/>
          <a:p>
            <a:pPr algn="r"/>
            <a:r>
              <a:rPr lang="en-US" dirty="0"/>
              <a:t>BETHLEHEM, NC</a:t>
            </a:r>
            <a:endParaRPr lang="en-US" dirty="0"/>
          </a:p>
        </p:txBody>
      </p:sp>
    </p:spTree>
    <p:extLst>
      <p:ext uri="{BB962C8B-B14F-4D97-AF65-F5344CB8AC3E}">
        <p14:creationId xmlns:p14="http://schemas.microsoft.com/office/powerpoint/2010/main" val="1464743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8101" y="1794236"/>
            <a:ext cx="2003822" cy="465534"/>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800" smtClean="0">
                <a:latin typeface="+mn-lt"/>
              </a:rPr>
              <a:t>BETHLEHEM, NC</a:t>
            </a:r>
            <a:endParaRPr lang="en-US" sz="1800" dirty="0">
              <a:latin typeface="+mn-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101" y="939950"/>
            <a:ext cx="1217367" cy="69532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799" y="1149587"/>
            <a:ext cx="2960489" cy="22203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3505200"/>
            <a:ext cx="3006197" cy="2254648"/>
          </a:xfrm>
          <a:prstGeom prst="rect">
            <a:avLst/>
          </a:prstGeom>
        </p:spPr>
      </p:pic>
      <p:pic>
        <p:nvPicPr>
          <p:cNvPr id="8"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2612" y="3724287"/>
            <a:ext cx="2680406" cy="201030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74" y="2667933"/>
            <a:ext cx="2763236" cy="1674534"/>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33152" r="7394" b="16667"/>
          <a:stretch/>
        </p:blipFill>
        <p:spPr>
          <a:xfrm>
            <a:off x="85850" y="4528494"/>
            <a:ext cx="2784459" cy="1174346"/>
          </a:xfrm>
          <a:prstGeom prst="rect">
            <a:avLst/>
          </a:prstGeom>
        </p:spPr>
      </p:pic>
      <p:pic>
        <p:nvPicPr>
          <p:cNvPr id="11" name="Picture 10"/>
          <p:cNvPicPr>
            <a:picLocks noChangeAspect="1"/>
          </p:cNvPicPr>
          <p:nvPr/>
        </p:nvPicPr>
        <p:blipFill>
          <a:blip r:embed="rId8"/>
          <a:stretch>
            <a:fillRect/>
          </a:stretch>
        </p:blipFill>
        <p:spPr>
          <a:xfrm>
            <a:off x="3082612" y="2546643"/>
            <a:ext cx="2689475" cy="104499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87022" y="1007233"/>
            <a:ext cx="2685065" cy="1406756"/>
          </a:xfrm>
          <a:prstGeom prst="rect">
            <a:avLst/>
          </a:prstGeom>
        </p:spPr>
      </p:pic>
    </p:spTree>
    <p:extLst>
      <p:ext uri="{BB962C8B-B14F-4D97-AF65-F5344CB8AC3E}">
        <p14:creationId xmlns:p14="http://schemas.microsoft.com/office/powerpoint/2010/main" val="29683686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2168" y="2843765"/>
            <a:ext cx="4756337" cy="300696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836" y="2437165"/>
            <a:ext cx="3346804" cy="343023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864" y="904875"/>
            <a:ext cx="1217367" cy="695325"/>
          </a:xfrm>
          <a:prstGeom prst="rect">
            <a:avLst/>
          </a:prstGeom>
        </p:spPr>
      </p:pic>
      <p:sp>
        <p:nvSpPr>
          <p:cNvPr id="10" name="TextBox 9"/>
          <p:cNvSpPr txBox="1"/>
          <p:nvPr/>
        </p:nvSpPr>
        <p:spPr>
          <a:xfrm>
            <a:off x="1725215" y="990600"/>
            <a:ext cx="2313385" cy="369332"/>
          </a:xfrm>
          <a:prstGeom prst="rect">
            <a:avLst/>
          </a:prstGeom>
          <a:noFill/>
        </p:spPr>
        <p:txBody>
          <a:bodyPr wrap="square" rtlCol="0">
            <a:spAutoFit/>
          </a:bodyPr>
          <a:lstStyle/>
          <a:p>
            <a:pPr algn="r"/>
            <a:r>
              <a:rPr lang="en-US" dirty="0"/>
              <a:t>BETHLEHEM, NC</a:t>
            </a:r>
            <a:endParaRPr lang="en-US"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6200" y="586324"/>
            <a:ext cx="1791293" cy="1928276"/>
          </a:xfrm>
          <a:prstGeom prst="rect">
            <a:avLst/>
          </a:prstGeom>
        </p:spPr>
      </p:pic>
    </p:spTree>
    <p:extLst>
      <p:ext uri="{BB962C8B-B14F-4D97-AF65-F5344CB8AC3E}">
        <p14:creationId xmlns:p14="http://schemas.microsoft.com/office/powerpoint/2010/main" val="12923017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7200" y="2971800"/>
            <a:ext cx="914400" cy="369332"/>
          </a:xfrm>
          <a:prstGeom prst="rect">
            <a:avLst/>
          </a:prstGeom>
          <a:noFill/>
        </p:spPr>
        <p:txBody>
          <a:bodyPr wrap="square" rtlCol="0">
            <a:spAutoFit/>
          </a:bodyPr>
          <a:lstStyle/>
          <a:p>
            <a:r>
              <a:rPr lang="en-US" dirty="0" smtClean="0"/>
              <a:t>END</a:t>
            </a:r>
            <a:endParaRPr lang="en-US" dirty="0"/>
          </a:p>
        </p:txBody>
      </p:sp>
    </p:spTree>
    <p:extLst>
      <p:ext uri="{BB962C8B-B14F-4D97-AF65-F5344CB8AC3E}">
        <p14:creationId xmlns:p14="http://schemas.microsoft.com/office/powerpoint/2010/main" val="1214383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518" y="0"/>
            <a:ext cx="7031882" cy="714591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3571"/>
          <a:stretch/>
        </p:blipFill>
        <p:spPr>
          <a:xfrm>
            <a:off x="5029200" y="152400"/>
            <a:ext cx="3657600" cy="1261659"/>
          </a:xfrm>
          <a:prstGeom prst="rect">
            <a:avLst/>
          </a:prstGeom>
          <a:solidFill>
            <a:schemeClr val="bg1"/>
          </a:solidFill>
          <a:ln w="25400">
            <a:solidFill>
              <a:schemeClr val="tx1"/>
            </a:solidFill>
          </a:ln>
        </p:spPr>
      </p:pic>
    </p:spTree>
    <p:extLst>
      <p:ext uri="{BB962C8B-B14F-4D97-AF65-F5344CB8AC3E}">
        <p14:creationId xmlns:p14="http://schemas.microsoft.com/office/powerpoint/2010/main" val="979326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998" t="10741" r="58413" b="18148"/>
          <a:stretch/>
        </p:blipFill>
        <p:spPr>
          <a:xfrm>
            <a:off x="28575" y="685800"/>
            <a:ext cx="9162280" cy="5410200"/>
          </a:xfrm>
          <a:prstGeom prst="rect">
            <a:avLst/>
          </a:prstGeom>
        </p:spPr>
      </p:pic>
    </p:spTree>
    <p:extLst>
      <p:ext uri="{BB962C8B-B14F-4D97-AF65-F5344CB8AC3E}">
        <p14:creationId xmlns:p14="http://schemas.microsoft.com/office/powerpoint/2010/main" val="1889249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txBox="1">
            <a:spLocks/>
          </p:cNvSpPr>
          <p:nvPr/>
        </p:nvSpPr>
        <p:spPr>
          <a:xfrm>
            <a:off x="304800" y="1981200"/>
            <a:ext cx="4495800" cy="28194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300" b="1" i="0" u="none" strike="noStrike" kern="1200" cap="none" spc="0" normalizeH="0" baseline="0" noProof="0" dirty="0">
              <a:ln>
                <a:noFill/>
              </a:ln>
              <a:solidFill>
                <a:schemeClr val="accent3">
                  <a:shade val="75000"/>
                </a:schemeClr>
              </a:solidFill>
              <a:effectLst/>
              <a:uLnTx/>
              <a:uFillTx/>
              <a:latin typeface="Century Gothic" pitchFamily="34" charset="0"/>
              <a:ea typeface="+mj-ea"/>
              <a:cs typeface="+mj-cs"/>
            </a:endParaRPr>
          </a:p>
        </p:txBody>
      </p:sp>
      <p:sp>
        <p:nvSpPr>
          <p:cNvPr id="8" name="Text Box 10"/>
          <p:cNvSpPr txBox="1">
            <a:spLocks noChangeArrowheads="1"/>
          </p:cNvSpPr>
          <p:nvPr/>
        </p:nvSpPr>
        <p:spPr bwMode="auto">
          <a:xfrm>
            <a:off x="152400" y="1565464"/>
            <a:ext cx="4140200" cy="19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buFont typeface="Wingdings" pitchFamily="2" charset="2"/>
              <a:buChar char="q"/>
            </a:pPr>
            <a:r>
              <a:rPr lang="en-US" dirty="0" smtClean="0">
                <a:latin typeface="Arial" charset="0"/>
              </a:rPr>
              <a:t> </a:t>
            </a:r>
            <a:r>
              <a:rPr lang="en-US" sz="1900" dirty="0">
                <a:latin typeface="Century Gothic" pitchFamily="34" charset="0"/>
              </a:rPr>
              <a:t>60 miles north of Charlotte</a:t>
            </a:r>
          </a:p>
          <a:p>
            <a:pPr>
              <a:buFont typeface="Wingdings" pitchFamily="2" charset="2"/>
              <a:buChar char="q"/>
            </a:pPr>
            <a:r>
              <a:rPr lang="en-US" sz="1900" dirty="0">
                <a:latin typeface="Century Gothic" pitchFamily="34" charset="0"/>
              </a:rPr>
              <a:t> 60 miles west of Winston-Salem</a:t>
            </a:r>
          </a:p>
          <a:p>
            <a:pPr>
              <a:buFont typeface="Wingdings" pitchFamily="2" charset="2"/>
              <a:buChar char="q"/>
            </a:pPr>
            <a:r>
              <a:rPr lang="en-US" sz="1900" dirty="0">
                <a:latin typeface="Century Gothic" pitchFamily="34" charset="0"/>
              </a:rPr>
              <a:t> 90 miles west of Greensboro</a:t>
            </a:r>
          </a:p>
          <a:p>
            <a:pPr>
              <a:buFont typeface="Wingdings" pitchFamily="2" charset="2"/>
              <a:buChar char="q"/>
            </a:pPr>
            <a:r>
              <a:rPr lang="en-US" sz="1900" dirty="0">
                <a:latin typeface="Century Gothic" pitchFamily="34" charset="0"/>
              </a:rPr>
              <a:t> 90 miles east of Asheville</a:t>
            </a:r>
          </a:p>
          <a:p>
            <a:endParaRPr lang="en-US" sz="1500" dirty="0">
              <a:latin typeface="Arial" charset="0"/>
            </a:endParaRPr>
          </a:p>
          <a:p>
            <a:r>
              <a:rPr lang="en-US" sz="1500" dirty="0">
                <a:latin typeface="Century Gothic" pitchFamily="34" charset="0"/>
              </a:rPr>
              <a:t>Surrounding counties:</a:t>
            </a:r>
          </a:p>
          <a:p>
            <a:r>
              <a:rPr lang="en-US" sz="1500" dirty="0">
                <a:latin typeface="Century Gothic" pitchFamily="34" charset="0"/>
              </a:rPr>
              <a:t>Catawba , Caldwell, Wilkes , Iredell</a:t>
            </a:r>
          </a:p>
        </p:txBody>
      </p:sp>
      <p:pic>
        <p:nvPicPr>
          <p:cNvPr id="9" name="Picture 9" descr="Alexander 600 mile map.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1517223"/>
            <a:ext cx="4419600" cy="481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county location m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6" y="3962400"/>
            <a:ext cx="5638061"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688490" y="152400"/>
            <a:ext cx="7756263" cy="1054250"/>
          </a:xfrm>
          <a:noFill/>
        </p:spPr>
        <p:txBody>
          <a:bodyPr>
            <a:noAutofit/>
          </a:bodyPr>
          <a:lstStyle/>
          <a:p>
            <a:r>
              <a:rPr lang="en-US" b="1" dirty="0" smtClean="0">
                <a:latin typeface="Century Gothic" pitchFamily="34" charset="0"/>
                <a:cs typeface="Arial" pitchFamily="34" charset="0"/>
              </a:rPr>
              <a:t>Location</a:t>
            </a:r>
            <a:endParaRPr lang="en-US" sz="3200" b="1" dirty="0">
              <a:latin typeface="Century Gothic" pitchFamily="34" charset="0"/>
              <a:cs typeface="Arial" pitchFamily="34" charset="0"/>
            </a:endParaRPr>
          </a:p>
        </p:txBody>
      </p:sp>
      <p:sp>
        <p:nvSpPr>
          <p:cNvPr id="2" name="TextBox 1"/>
          <p:cNvSpPr txBox="1"/>
          <p:nvPr/>
        </p:nvSpPr>
        <p:spPr>
          <a:xfrm>
            <a:off x="4724400" y="5604358"/>
            <a:ext cx="2971800" cy="584775"/>
          </a:xfrm>
          <a:prstGeom prst="rect">
            <a:avLst/>
          </a:prstGeom>
          <a:solidFill>
            <a:schemeClr val="bg1"/>
          </a:solidFill>
          <a:ln>
            <a:solidFill>
              <a:schemeClr val="tx1"/>
            </a:solidFill>
          </a:ln>
        </p:spPr>
        <p:txBody>
          <a:bodyPr wrap="square" rtlCol="0">
            <a:spAutoFit/>
          </a:bodyPr>
          <a:lstStyle/>
          <a:p>
            <a:r>
              <a:rPr lang="en-US" sz="1600" dirty="0" smtClean="0">
                <a:latin typeface="Century Gothic" pitchFamily="34" charset="0"/>
              </a:rPr>
              <a:t>Atlanta: 281 miles</a:t>
            </a:r>
          </a:p>
          <a:p>
            <a:r>
              <a:rPr lang="en-US" sz="1600" dirty="0" smtClean="0">
                <a:latin typeface="Century Gothic" pitchFamily="34" charset="0"/>
              </a:rPr>
              <a:t>Port of Charleston: 260 miles</a:t>
            </a:r>
            <a:endParaRPr lang="en-US" sz="1600" dirty="0">
              <a:latin typeface="Century Gothic" pitchFamily="34" charset="0"/>
            </a:endParaRPr>
          </a:p>
        </p:txBody>
      </p:sp>
      <p:sp>
        <p:nvSpPr>
          <p:cNvPr id="4" name="TextBox 3"/>
          <p:cNvSpPr txBox="1"/>
          <p:nvPr/>
        </p:nvSpPr>
        <p:spPr>
          <a:xfrm>
            <a:off x="1676400" y="5341203"/>
            <a:ext cx="1422400" cy="830997"/>
          </a:xfrm>
          <a:prstGeom prst="rect">
            <a:avLst/>
          </a:prstGeom>
          <a:noFill/>
        </p:spPr>
        <p:txBody>
          <a:bodyPr wrap="square" rtlCol="0">
            <a:spAutoFit/>
          </a:bodyPr>
          <a:lstStyle/>
          <a:p>
            <a:r>
              <a:rPr lang="en-US" sz="1200" b="1" dirty="0" smtClean="0">
                <a:latin typeface="Century Gothic" pitchFamily="34" charset="0"/>
                <a:cs typeface="Arial" pitchFamily="34" charset="0"/>
              </a:rPr>
              <a:t>259 sq miles</a:t>
            </a:r>
          </a:p>
          <a:p>
            <a:endParaRPr lang="en-US" sz="1200" b="1" dirty="0" smtClean="0">
              <a:latin typeface="Century Gothic" pitchFamily="34" charset="0"/>
              <a:cs typeface="Arial" pitchFamily="34" charset="0"/>
            </a:endParaRPr>
          </a:p>
          <a:p>
            <a:endParaRPr lang="en-US" sz="1200" b="1" dirty="0" smtClean="0">
              <a:latin typeface="Century Gothic" pitchFamily="34" charset="0"/>
              <a:cs typeface="Arial" pitchFamily="34" charset="0"/>
            </a:endParaRPr>
          </a:p>
          <a:p>
            <a:r>
              <a:rPr lang="en-US" sz="1200" b="1" dirty="0" smtClean="0">
                <a:latin typeface="Century Gothic" pitchFamily="34" charset="0"/>
                <a:cs typeface="Arial" pitchFamily="34" charset="0"/>
              </a:rPr>
              <a:t>37,000 pop.</a:t>
            </a:r>
            <a:endParaRPr lang="en-US" sz="1200" b="1" dirty="0">
              <a:latin typeface="Century Gothic"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7752" b="6233"/>
          <a:stretch/>
        </p:blipFill>
        <p:spPr bwMode="auto">
          <a:xfrm>
            <a:off x="315685" y="3219527"/>
            <a:ext cx="3113315" cy="303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AC Map.jpg"/>
          <p:cNvPicPr>
            <a:picLocks noChangeAspect="1"/>
          </p:cNvPicPr>
          <p:nvPr/>
        </p:nvPicPr>
        <p:blipFill>
          <a:blip r:embed="rId4">
            <a:extLst>
              <a:ext uri="{28A0092B-C50C-407E-A947-70E740481C1C}">
                <a14:useLocalDpi xmlns:a14="http://schemas.microsoft.com/office/drawing/2010/main" val="0"/>
              </a:ext>
            </a:extLst>
          </a:blip>
          <a:srcRect l="8586" t="6715" r="3838"/>
          <a:stretch>
            <a:fillRect/>
          </a:stretch>
        </p:blipFill>
        <p:spPr bwMode="auto">
          <a:xfrm>
            <a:off x="3505200" y="1104215"/>
            <a:ext cx="5410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163286" y="152400"/>
            <a:ext cx="8828314" cy="758952"/>
          </a:xfrm>
        </p:spPr>
        <p:txBody>
          <a:bodyPr/>
          <a:lstStyle/>
          <a:p>
            <a:r>
              <a:rPr lang="en-US" b="1" dirty="0" smtClean="0">
                <a:latin typeface="Century Gothic" pitchFamily="34" charset="0"/>
              </a:rPr>
              <a:t>Transportation</a:t>
            </a:r>
            <a:endParaRPr lang="en-US" b="1" dirty="0">
              <a:latin typeface="Century Gothic" pitchFamily="34" charset="0"/>
            </a:endParaRPr>
          </a:p>
        </p:txBody>
      </p:sp>
      <p:sp>
        <p:nvSpPr>
          <p:cNvPr id="8" name="Text Box 5"/>
          <p:cNvSpPr txBox="1">
            <a:spLocks noChangeArrowheads="1"/>
          </p:cNvSpPr>
          <p:nvPr/>
        </p:nvSpPr>
        <p:spPr bwMode="auto">
          <a:xfrm>
            <a:off x="304800" y="1371600"/>
            <a:ext cx="3124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dirty="0" smtClean="0">
                <a:latin typeface="Century Gothic" pitchFamily="34" charset="0"/>
              </a:rPr>
              <a:t>Interstate </a:t>
            </a:r>
            <a:r>
              <a:rPr lang="en-US" sz="1600" dirty="0">
                <a:latin typeface="Century Gothic" pitchFamily="34" charset="0"/>
              </a:rPr>
              <a:t>40  -- 20 </a:t>
            </a:r>
            <a:r>
              <a:rPr lang="en-US" sz="1600" dirty="0" smtClean="0">
                <a:latin typeface="Century Gothic" pitchFamily="34" charset="0"/>
              </a:rPr>
              <a:t>minutes</a:t>
            </a:r>
          </a:p>
          <a:p>
            <a:r>
              <a:rPr lang="en-US" sz="1600" dirty="0" smtClean="0">
                <a:latin typeface="Century Gothic" pitchFamily="34" charset="0"/>
              </a:rPr>
              <a:t>Interstate </a:t>
            </a:r>
            <a:r>
              <a:rPr lang="en-US" sz="1600" dirty="0">
                <a:latin typeface="Century Gothic" pitchFamily="34" charset="0"/>
              </a:rPr>
              <a:t>77  -- 20 </a:t>
            </a:r>
            <a:r>
              <a:rPr lang="en-US" sz="1600" dirty="0" smtClean="0">
                <a:latin typeface="Century Gothic" pitchFamily="34" charset="0"/>
              </a:rPr>
              <a:t>minutes</a:t>
            </a:r>
          </a:p>
          <a:p>
            <a:r>
              <a:rPr lang="en-US" sz="1600" dirty="0" smtClean="0">
                <a:latin typeface="Century Gothic" pitchFamily="34" charset="0"/>
              </a:rPr>
              <a:t>US </a:t>
            </a:r>
            <a:r>
              <a:rPr lang="en-US" sz="1600" dirty="0">
                <a:latin typeface="Century Gothic" pitchFamily="34" charset="0"/>
              </a:rPr>
              <a:t>Highway </a:t>
            </a:r>
            <a:r>
              <a:rPr lang="en-US" sz="1600" dirty="0" smtClean="0">
                <a:latin typeface="Century Gothic" pitchFamily="34" charset="0"/>
              </a:rPr>
              <a:t>64</a:t>
            </a:r>
          </a:p>
          <a:p>
            <a:r>
              <a:rPr lang="en-US" sz="1600" dirty="0" smtClean="0">
                <a:latin typeface="Century Gothic" pitchFamily="34" charset="0"/>
              </a:rPr>
              <a:t>NC </a:t>
            </a:r>
            <a:r>
              <a:rPr lang="en-US" sz="1600" dirty="0">
                <a:latin typeface="Century Gothic" pitchFamily="34" charset="0"/>
              </a:rPr>
              <a:t>Highway </a:t>
            </a:r>
            <a:r>
              <a:rPr lang="en-US" sz="1600" dirty="0" smtClean="0">
                <a:latin typeface="Century Gothic" pitchFamily="34" charset="0"/>
              </a:rPr>
              <a:t>16</a:t>
            </a:r>
          </a:p>
          <a:p>
            <a:r>
              <a:rPr lang="en-US" sz="1600" dirty="0" smtClean="0">
                <a:latin typeface="Century Gothic" pitchFamily="34" charset="0"/>
              </a:rPr>
              <a:t>NC </a:t>
            </a:r>
            <a:r>
              <a:rPr lang="en-US" sz="1600" dirty="0">
                <a:latin typeface="Century Gothic" pitchFamily="34" charset="0"/>
              </a:rPr>
              <a:t>Highway </a:t>
            </a:r>
            <a:r>
              <a:rPr lang="en-US" sz="1600" dirty="0" smtClean="0">
                <a:latin typeface="Century Gothic" pitchFamily="34" charset="0"/>
              </a:rPr>
              <a:t>90</a:t>
            </a:r>
          </a:p>
          <a:p>
            <a:r>
              <a:rPr lang="en-US" sz="1600" dirty="0" smtClean="0">
                <a:latin typeface="Century Gothic" pitchFamily="34" charset="0"/>
              </a:rPr>
              <a:t>NC </a:t>
            </a:r>
            <a:r>
              <a:rPr lang="en-US" sz="1600" dirty="0">
                <a:latin typeface="Century Gothic" pitchFamily="34" charset="0"/>
              </a:rPr>
              <a:t>Highway 127 </a:t>
            </a:r>
          </a:p>
        </p:txBody>
      </p:sp>
      <p:sp>
        <p:nvSpPr>
          <p:cNvPr id="2" name="Oval 1"/>
          <p:cNvSpPr/>
          <p:nvPr/>
        </p:nvSpPr>
        <p:spPr>
          <a:xfrm>
            <a:off x="4114800" y="3895010"/>
            <a:ext cx="304800" cy="228600"/>
          </a:xfrm>
          <a:prstGeom prst="ellipse">
            <a:avLst/>
          </a:prstGeom>
          <a:solidFill>
            <a:schemeClr val="bg1">
              <a:lumMod val="7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43400" y="3763089"/>
            <a:ext cx="876300" cy="246221"/>
          </a:xfrm>
          <a:prstGeom prst="rect">
            <a:avLst/>
          </a:prstGeom>
          <a:noFill/>
        </p:spPr>
        <p:txBody>
          <a:bodyPr wrap="square" rtlCol="0">
            <a:spAutoFit/>
          </a:bodyPr>
          <a:lstStyle/>
          <a:p>
            <a:r>
              <a:rPr lang="en-US" sz="1000" dirty="0" smtClean="0">
                <a:latin typeface="Tahoma" panose="020B0604030504040204" pitchFamily="34" charset="0"/>
                <a:ea typeface="Tahoma" panose="020B0604030504040204" pitchFamily="34" charset="0"/>
                <a:cs typeface="Tahoma" panose="020B0604030504040204" pitchFamily="34" charset="0"/>
              </a:rPr>
              <a:t>Bethlehem</a:t>
            </a:r>
            <a:endParaRPr lang="en-US" sz="1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56986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638800" y="3046749"/>
            <a:ext cx="3257550" cy="769441"/>
          </a:xfrm>
          <a:prstGeom prst="rect">
            <a:avLst/>
          </a:prstGeom>
          <a:noFill/>
        </p:spPr>
        <p:txBody>
          <a:bodyPr wrap="square" rtlCol="0">
            <a:spAutoFit/>
          </a:bodyPr>
          <a:lstStyle/>
          <a:p>
            <a:pPr algn="ctr"/>
            <a:r>
              <a:rPr lang="en-US" sz="2200" dirty="0" smtClean="0">
                <a:latin typeface="Century Gothic" pitchFamily="34" charset="0"/>
                <a:cs typeface="Arial" pitchFamily="34" charset="0"/>
              </a:rPr>
              <a:t>Three regional airports </a:t>
            </a:r>
          </a:p>
          <a:p>
            <a:pPr algn="ctr"/>
            <a:r>
              <a:rPr lang="en-US" sz="2200" dirty="0" smtClean="0">
                <a:latin typeface="Century Gothic" pitchFamily="34" charset="0"/>
                <a:cs typeface="Arial" pitchFamily="34" charset="0"/>
              </a:rPr>
              <a:t>within 30 miles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99050"/>
            <a:ext cx="4953000" cy="4649350"/>
          </a:xfrm>
          <a:prstGeom prst="rect">
            <a:avLst/>
          </a:prstGeom>
          <a:ln w="38100" cmpd="sng">
            <a:solidFill>
              <a:schemeClr val="tx1"/>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967" t="1111" r="6536" b="81333"/>
          <a:stretch/>
        </p:blipFill>
        <p:spPr>
          <a:xfrm>
            <a:off x="4842510" y="1615440"/>
            <a:ext cx="4053840" cy="1203960"/>
          </a:xfrm>
          <a:prstGeom prst="rect">
            <a:avLst/>
          </a:prstGeom>
          <a:ln w="31750" cmpd="sng">
            <a:solidFill>
              <a:schemeClr val="tx1"/>
            </a:solidFill>
          </a:ln>
        </p:spPr>
      </p:pic>
      <p:sp>
        <p:nvSpPr>
          <p:cNvPr id="11" name="Rectangle 10"/>
          <p:cNvSpPr/>
          <p:nvPr/>
        </p:nvSpPr>
        <p:spPr>
          <a:xfrm>
            <a:off x="2057400" y="2156936"/>
            <a:ext cx="2057400" cy="738664"/>
          </a:xfrm>
          <a:prstGeom prst="rect">
            <a:avLst/>
          </a:prstGeom>
          <a:solidFill>
            <a:schemeClr val="bg1"/>
          </a:solidFill>
          <a:ln w="19050">
            <a:solidFill>
              <a:schemeClr val="tx1"/>
            </a:solidFill>
          </a:ln>
        </p:spPr>
        <p:txBody>
          <a:bodyPr wrap="square">
            <a:spAutoFit/>
          </a:bodyPr>
          <a:lstStyle/>
          <a:p>
            <a:pPr algn="ctr"/>
            <a:r>
              <a:rPr lang="en-US" sz="1400" dirty="0">
                <a:latin typeface="Century Gothic" pitchFamily="34" charset="0"/>
                <a:cs typeface="Arial" pitchFamily="34" charset="0"/>
              </a:rPr>
              <a:t>Wilkes County Airport</a:t>
            </a:r>
          </a:p>
          <a:p>
            <a:pPr algn="ctr"/>
            <a:r>
              <a:rPr lang="en-US" sz="1400" dirty="0" smtClean="0">
                <a:latin typeface="Century Gothic" pitchFamily="34" charset="0"/>
                <a:cs typeface="Arial" pitchFamily="34" charset="0"/>
              </a:rPr>
              <a:t>Runway </a:t>
            </a:r>
            <a:r>
              <a:rPr lang="en-US" sz="1400" dirty="0">
                <a:latin typeface="Century Gothic" pitchFamily="34" charset="0"/>
                <a:cs typeface="Arial" pitchFamily="34" charset="0"/>
              </a:rPr>
              <a:t>– 6,200 ft</a:t>
            </a:r>
          </a:p>
          <a:p>
            <a:pPr algn="ctr"/>
            <a:r>
              <a:rPr lang="en-US" sz="1400" dirty="0" smtClean="0">
                <a:latin typeface="Century Gothic" pitchFamily="34" charset="0"/>
                <a:cs typeface="Arial" pitchFamily="34" charset="0"/>
              </a:rPr>
              <a:t>29.3 </a:t>
            </a:r>
            <a:r>
              <a:rPr lang="en-US" sz="1400" dirty="0">
                <a:latin typeface="Century Gothic" pitchFamily="34" charset="0"/>
                <a:cs typeface="Arial" pitchFamily="34" charset="0"/>
              </a:rPr>
              <a:t>miles</a:t>
            </a:r>
          </a:p>
        </p:txBody>
      </p:sp>
      <p:sp>
        <p:nvSpPr>
          <p:cNvPr id="12" name="Rectangle 11"/>
          <p:cNvSpPr/>
          <p:nvPr/>
        </p:nvSpPr>
        <p:spPr>
          <a:xfrm>
            <a:off x="495301" y="4579203"/>
            <a:ext cx="2247899" cy="738664"/>
          </a:xfrm>
          <a:prstGeom prst="rect">
            <a:avLst/>
          </a:prstGeom>
          <a:solidFill>
            <a:schemeClr val="bg1"/>
          </a:solidFill>
          <a:ln w="19050">
            <a:solidFill>
              <a:schemeClr val="tx1"/>
            </a:solidFill>
          </a:ln>
        </p:spPr>
        <p:txBody>
          <a:bodyPr wrap="square">
            <a:spAutoFit/>
          </a:bodyPr>
          <a:lstStyle/>
          <a:p>
            <a:pPr algn="ctr"/>
            <a:r>
              <a:rPr lang="en-US" sz="1400" dirty="0">
                <a:latin typeface="Century Gothic" pitchFamily="34" charset="0"/>
                <a:cs typeface="Arial" pitchFamily="34" charset="0"/>
              </a:rPr>
              <a:t>Hickory Regional Airport</a:t>
            </a:r>
          </a:p>
          <a:p>
            <a:pPr algn="ctr"/>
            <a:r>
              <a:rPr lang="en-US" sz="1400" dirty="0" smtClean="0">
                <a:latin typeface="Century Gothic" pitchFamily="34" charset="0"/>
                <a:cs typeface="Arial" pitchFamily="34" charset="0"/>
              </a:rPr>
              <a:t>Runway </a:t>
            </a:r>
            <a:r>
              <a:rPr lang="en-US" sz="1400" dirty="0">
                <a:latin typeface="Century Gothic" pitchFamily="34" charset="0"/>
                <a:cs typeface="Arial" pitchFamily="34" charset="0"/>
              </a:rPr>
              <a:t>– 6,402 ft</a:t>
            </a:r>
          </a:p>
          <a:p>
            <a:pPr algn="ctr"/>
            <a:r>
              <a:rPr lang="en-US" sz="1400" dirty="0" smtClean="0">
                <a:latin typeface="Century Gothic" pitchFamily="34" charset="0"/>
                <a:cs typeface="Arial" pitchFamily="34" charset="0"/>
              </a:rPr>
              <a:t>26.1 </a:t>
            </a:r>
            <a:r>
              <a:rPr lang="en-US" sz="1400" dirty="0">
                <a:latin typeface="Century Gothic" pitchFamily="34" charset="0"/>
                <a:cs typeface="Arial" pitchFamily="34" charset="0"/>
              </a:rPr>
              <a:t>miles</a:t>
            </a:r>
          </a:p>
        </p:txBody>
      </p:sp>
      <p:sp>
        <p:nvSpPr>
          <p:cNvPr id="14" name="Rectangle 13"/>
          <p:cNvSpPr/>
          <p:nvPr/>
        </p:nvSpPr>
        <p:spPr>
          <a:xfrm>
            <a:off x="2819400" y="3426023"/>
            <a:ext cx="2438401" cy="307777"/>
          </a:xfrm>
          <a:prstGeom prst="rect">
            <a:avLst/>
          </a:prstGeom>
          <a:solidFill>
            <a:schemeClr val="bg1"/>
          </a:solidFill>
          <a:ln w="19050">
            <a:solidFill>
              <a:schemeClr val="tx1"/>
            </a:solidFill>
          </a:ln>
        </p:spPr>
        <p:txBody>
          <a:bodyPr wrap="square">
            <a:spAutoFit/>
          </a:bodyPr>
          <a:lstStyle/>
          <a:p>
            <a:pPr algn="ctr"/>
            <a:r>
              <a:rPr lang="en-US" sz="1400" b="1" dirty="0" smtClean="0">
                <a:latin typeface="Century Gothic" pitchFamily="34" charset="0"/>
                <a:cs typeface="Arial" pitchFamily="34" charset="0"/>
              </a:rPr>
              <a:t>Alexander Industrial Park</a:t>
            </a:r>
            <a:endParaRPr lang="en-US" sz="1400" b="1" dirty="0">
              <a:latin typeface="Century Gothic" pitchFamily="34" charset="0"/>
              <a:cs typeface="Arial" pitchFamily="34" charset="0"/>
            </a:endParaRPr>
          </a:p>
        </p:txBody>
      </p:sp>
      <p:sp>
        <p:nvSpPr>
          <p:cNvPr id="16" name="Rectangle 15"/>
          <p:cNvSpPr/>
          <p:nvPr/>
        </p:nvSpPr>
        <p:spPr>
          <a:xfrm>
            <a:off x="5486400" y="5486400"/>
            <a:ext cx="3429000" cy="738664"/>
          </a:xfrm>
          <a:prstGeom prst="rect">
            <a:avLst/>
          </a:prstGeom>
          <a:solidFill>
            <a:schemeClr val="bg1"/>
          </a:solidFill>
          <a:ln w="19050">
            <a:solidFill>
              <a:schemeClr val="tx1"/>
            </a:solidFill>
          </a:ln>
        </p:spPr>
        <p:txBody>
          <a:bodyPr wrap="square">
            <a:spAutoFit/>
          </a:bodyPr>
          <a:lstStyle/>
          <a:p>
            <a:pPr algn="ctr"/>
            <a:r>
              <a:rPr lang="en-US" sz="1400" i="1" dirty="0">
                <a:latin typeface="Century Gothic" pitchFamily="34" charset="0"/>
                <a:cs typeface="Arial" pitchFamily="34" charset="0"/>
              </a:rPr>
              <a:t>The Charlotte-Douglas International Airport is 64 miles from the </a:t>
            </a:r>
            <a:endParaRPr lang="en-US" sz="1400" i="1" dirty="0" smtClean="0">
              <a:latin typeface="Century Gothic" pitchFamily="34" charset="0"/>
              <a:cs typeface="Arial" pitchFamily="34" charset="0"/>
            </a:endParaRPr>
          </a:p>
          <a:p>
            <a:pPr algn="ctr"/>
            <a:r>
              <a:rPr lang="en-US" sz="1400" i="1" dirty="0" smtClean="0">
                <a:latin typeface="Century Gothic" pitchFamily="34" charset="0"/>
                <a:cs typeface="Arial" pitchFamily="34" charset="0"/>
              </a:rPr>
              <a:t>Alexander </a:t>
            </a:r>
            <a:r>
              <a:rPr lang="en-US" sz="1400" i="1" dirty="0">
                <a:latin typeface="Century Gothic" pitchFamily="34" charset="0"/>
                <a:cs typeface="Arial" pitchFamily="34" charset="0"/>
              </a:rPr>
              <a:t>Industrial Park. </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4219956"/>
            <a:ext cx="2590800" cy="1114044"/>
          </a:xfrm>
          <a:prstGeom prst="rect">
            <a:avLst/>
          </a:prstGeom>
          <a:solidFill>
            <a:schemeClr val="bg1">
              <a:alpha val="84000"/>
            </a:schemeClr>
          </a:solidFill>
          <a:ln w="28575">
            <a:solidFill>
              <a:schemeClr val="tx1"/>
            </a:solidFill>
          </a:ln>
        </p:spPr>
      </p:pic>
      <p:sp>
        <p:nvSpPr>
          <p:cNvPr id="2" name="Title 1"/>
          <p:cNvSpPr>
            <a:spLocks noGrp="1"/>
          </p:cNvSpPr>
          <p:nvPr>
            <p:ph type="title"/>
          </p:nvPr>
        </p:nvSpPr>
        <p:spPr>
          <a:xfrm>
            <a:off x="688490" y="228600"/>
            <a:ext cx="7756263" cy="1054250"/>
          </a:xfrm>
        </p:spPr>
        <p:txBody>
          <a:bodyPr/>
          <a:lstStyle/>
          <a:p>
            <a:r>
              <a:rPr lang="en-US" b="1" dirty="0" smtClean="0">
                <a:latin typeface="Century Gothic" pitchFamily="34" charset="0"/>
              </a:rPr>
              <a:t>Airport Access</a:t>
            </a:r>
            <a:endParaRPr lang="en-US" b="1" dirty="0">
              <a:latin typeface="Century Gothic" pitchFamily="34" charset="0"/>
            </a:endParaRPr>
          </a:p>
        </p:txBody>
      </p:sp>
      <p:sp>
        <p:nvSpPr>
          <p:cNvPr id="15" name="Rectangle 14"/>
          <p:cNvSpPr/>
          <p:nvPr/>
        </p:nvSpPr>
        <p:spPr>
          <a:xfrm>
            <a:off x="3086101" y="4571640"/>
            <a:ext cx="2247899" cy="738664"/>
          </a:xfrm>
          <a:prstGeom prst="rect">
            <a:avLst/>
          </a:prstGeom>
          <a:solidFill>
            <a:schemeClr val="bg1"/>
          </a:solidFill>
          <a:ln w="19050">
            <a:solidFill>
              <a:schemeClr val="tx1"/>
            </a:solidFill>
          </a:ln>
        </p:spPr>
        <p:txBody>
          <a:bodyPr wrap="square">
            <a:spAutoFit/>
          </a:bodyPr>
          <a:lstStyle/>
          <a:p>
            <a:pPr lvl="0" algn="ctr"/>
            <a:r>
              <a:rPr lang="en-US" sz="1400" dirty="0">
                <a:solidFill>
                  <a:prstClr val="black"/>
                </a:solidFill>
                <a:latin typeface="Century Gothic" pitchFamily="34" charset="0"/>
                <a:cs typeface="Arial" pitchFamily="34" charset="0"/>
              </a:rPr>
              <a:t>Statesville </a:t>
            </a:r>
            <a:r>
              <a:rPr lang="en-US" sz="1400" dirty="0" smtClean="0">
                <a:solidFill>
                  <a:prstClr val="black"/>
                </a:solidFill>
                <a:latin typeface="Century Gothic" pitchFamily="34" charset="0"/>
                <a:cs typeface="Arial" pitchFamily="34" charset="0"/>
              </a:rPr>
              <a:t>Airport</a:t>
            </a:r>
            <a:endParaRPr lang="en-US" sz="1400" dirty="0">
              <a:solidFill>
                <a:prstClr val="black"/>
              </a:solidFill>
              <a:latin typeface="Century Gothic" pitchFamily="34" charset="0"/>
              <a:cs typeface="Arial" pitchFamily="34" charset="0"/>
            </a:endParaRPr>
          </a:p>
          <a:p>
            <a:pPr lvl="0" algn="ctr"/>
            <a:r>
              <a:rPr lang="en-US" sz="1400" dirty="0">
                <a:solidFill>
                  <a:prstClr val="black"/>
                </a:solidFill>
                <a:latin typeface="Century Gothic" pitchFamily="34" charset="0"/>
                <a:cs typeface="Arial" pitchFamily="34" charset="0"/>
              </a:rPr>
              <a:t>Runway – 7,006 ft</a:t>
            </a:r>
          </a:p>
          <a:p>
            <a:pPr lvl="0" algn="ctr"/>
            <a:r>
              <a:rPr lang="en-US" sz="1400" dirty="0">
                <a:solidFill>
                  <a:prstClr val="black"/>
                </a:solidFill>
                <a:latin typeface="Century Gothic" pitchFamily="34" charset="0"/>
                <a:cs typeface="Arial" pitchFamily="34" charset="0"/>
              </a:rPr>
              <a:t>16.9 miles</a:t>
            </a:r>
          </a:p>
        </p:txBody>
      </p:sp>
    </p:spTree>
    <p:extLst>
      <p:ext uri="{BB962C8B-B14F-4D97-AF65-F5344CB8AC3E}">
        <p14:creationId xmlns:p14="http://schemas.microsoft.com/office/powerpoint/2010/main" val="137783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228600" y="1814503"/>
            <a:ext cx="86106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nSpc>
                <a:spcPts val="1900"/>
              </a:lnSpc>
            </a:pPr>
            <a:endParaRPr lang="en-US" dirty="0">
              <a:latin typeface="Century Gothic" pitchFamily="34" charset="0"/>
            </a:endParaRPr>
          </a:p>
          <a:p>
            <a:pPr>
              <a:lnSpc>
                <a:spcPts val="1900"/>
              </a:lnSpc>
            </a:pPr>
            <a:r>
              <a:rPr lang="en-US" b="1" dirty="0">
                <a:latin typeface="Century Gothic" pitchFamily="34" charset="0"/>
              </a:rPr>
              <a:t>ALEXANDER COUNTY</a:t>
            </a:r>
          </a:p>
          <a:p>
            <a:pPr>
              <a:lnSpc>
                <a:spcPts val="1900"/>
              </a:lnSpc>
            </a:pPr>
            <a:endParaRPr lang="en-US" b="1" dirty="0">
              <a:latin typeface="Century Gothic" pitchFamily="34" charset="0"/>
            </a:endParaRPr>
          </a:p>
          <a:p>
            <a:pPr>
              <a:lnSpc>
                <a:spcPts val="1900"/>
              </a:lnSpc>
            </a:pPr>
            <a:r>
              <a:rPr lang="en-US" dirty="0">
                <a:latin typeface="Century Gothic" pitchFamily="34" charset="0"/>
              </a:rPr>
              <a:t>Labor Force: </a:t>
            </a:r>
            <a:r>
              <a:rPr lang="en-US" dirty="0" smtClean="0">
                <a:latin typeface="Century Gothic" pitchFamily="34" charset="0"/>
              </a:rPr>
              <a:t>18,410</a:t>
            </a:r>
          </a:p>
          <a:p>
            <a:pPr>
              <a:lnSpc>
                <a:spcPts val="1900"/>
              </a:lnSpc>
            </a:pPr>
            <a:endParaRPr lang="en-US" dirty="0" smtClean="0">
              <a:latin typeface="Century Gothic" pitchFamily="34" charset="0"/>
            </a:endParaRPr>
          </a:p>
          <a:p>
            <a:pPr>
              <a:lnSpc>
                <a:spcPts val="1900"/>
              </a:lnSpc>
            </a:pPr>
            <a:r>
              <a:rPr lang="en-US" dirty="0" smtClean="0">
                <a:latin typeface="Century Gothic" pitchFamily="34" charset="0"/>
              </a:rPr>
              <a:t>Employment</a:t>
            </a:r>
            <a:r>
              <a:rPr lang="en-US" dirty="0">
                <a:latin typeface="Century Gothic" pitchFamily="34" charset="0"/>
              </a:rPr>
              <a:t>: </a:t>
            </a:r>
            <a:r>
              <a:rPr lang="en-US" dirty="0" smtClean="0">
                <a:latin typeface="Century Gothic" pitchFamily="34" charset="0"/>
              </a:rPr>
              <a:t>17,883</a:t>
            </a:r>
            <a:r>
              <a:rPr lang="en-US" dirty="0">
                <a:latin typeface="Century Gothic" pitchFamily="34" charset="0"/>
              </a:rPr>
              <a:t>			</a:t>
            </a:r>
          </a:p>
          <a:p>
            <a:pPr>
              <a:lnSpc>
                <a:spcPts val="1900"/>
              </a:lnSpc>
            </a:pPr>
            <a:endParaRPr lang="en-US" dirty="0">
              <a:latin typeface="Century Gothic" pitchFamily="34" charset="0"/>
            </a:endParaRPr>
          </a:p>
          <a:p>
            <a:pPr>
              <a:lnSpc>
                <a:spcPts val="1900"/>
              </a:lnSpc>
            </a:pPr>
            <a:r>
              <a:rPr lang="en-US" dirty="0">
                <a:latin typeface="Century Gothic" pitchFamily="34" charset="0"/>
              </a:rPr>
              <a:t>Unemployment: </a:t>
            </a:r>
            <a:r>
              <a:rPr lang="en-US" dirty="0" smtClean="0">
                <a:latin typeface="Century Gothic" pitchFamily="34" charset="0"/>
              </a:rPr>
              <a:t>527</a:t>
            </a:r>
            <a:endParaRPr lang="en-US" dirty="0">
              <a:latin typeface="Century Gothic" pitchFamily="34" charset="0"/>
            </a:endParaRPr>
          </a:p>
          <a:p>
            <a:pPr>
              <a:lnSpc>
                <a:spcPts val="1900"/>
              </a:lnSpc>
            </a:pPr>
            <a:endParaRPr lang="en-US" dirty="0">
              <a:latin typeface="Century Gothic" pitchFamily="34" charset="0"/>
            </a:endParaRPr>
          </a:p>
          <a:p>
            <a:pPr>
              <a:lnSpc>
                <a:spcPts val="1900"/>
              </a:lnSpc>
            </a:pPr>
            <a:r>
              <a:rPr lang="en-US" dirty="0">
                <a:latin typeface="Century Gothic" pitchFamily="34" charset="0"/>
              </a:rPr>
              <a:t>Unemployment Rate: </a:t>
            </a:r>
            <a:r>
              <a:rPr lang="en-US" dirty="0" smtClean="0">
                <a:latin typeface="Century Gothic" pitchFamily="34" charset="0"/>
              </a:rPr>
              <a:t>2.9%</a:t>
            </a:r>
          </a:p>
          <a:p>
            <a:pPr>
              <a:lnSpc>
                <a:spcPts val="1900"/>
              </a:lnSpc>
            </a:pPr>
            <a:endParaRPr lang="en-US" dirty="0">
              <a:latin typeface="Century Gothic" pitchFamily="34" charset="0"/>
            </a:endParaRPr>
          </a:p>
          <a:p>
            <a:pPr>
              <a:lnSpc>
                <a:spcPts val="1900"/>
              </a:lnSpc>
            </a:pPr>
            <a:r>
              <a:rPr lang="en-US" dirty="0" smtClean="0">
                <a:latin typeface="Century Gothic" pitchFamily="34" charset="0"/>
              </a:rPr>
              <a:t>Rank in North Carolina: 3rd</a:t>
            </a:r>
            <a:r>
              <a:rPr lang="en-US" dirty="0">
                <a:latin typeface="Century Gothic" pitchFamily="34" charset="0"/>
              </a:rPr>
              <a:t>				</a:t>
            </a:r>
          </a:p>
        </p:txBody>
      </p:sp>
      <p:grpSp>
        <p:nvGrpSpPr>
          <p:cNvPr id="7" name="Group 6"/>
          <p:cNvGrpSpPr/>
          <p:nvPr/>
        </p:nvGrpSpPr>
        <p:grpSpPr>
          <a:xfrm>
            <a:off x="3661671" y="2209800"/>
            <a:ext cx="5197246" cy="4072237"/>
            <a:chOff x="2559050" y="1847165"/>
            <a:chExt cx="5937250" cy="4706035"/>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0" y="4114800"/>
              <a:ext cx="4648200" cy="24384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559050" y="1847165"/>
              <a:ext cx="2971800" cy="3276600"/>
              <a:chOff x="1393825" y="2227352"/>
              <a:chExt cx="2971800" cy="3276600"/>
            </a:xfrm>
          </p:grpSpPr>
          <p:sp>
            <p:nvSpPr>
              <p:cNvPr id="13317" name="Line 6"/>
              <p:cNvSpPr>
                <a:spLocks noChangeShapeType="1"/>
              </p:cNvSpPr>
              <p:nvPr/>
            </p:nvSpPr>
            <p:spPr bwMode="auto">
              <a:xfrm>
                <a:off x="1393825" y="4818152"/>
                <a:ext cx="2971800" cy="6858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318" name="Line 7"/>
              <p:cNvSpPr>
                <a:spLocks noChangeShapeType="1"/>
              </p:cNvSpPr>
              <p:nvPr/>
            </p:nvSpPr>
            <p:spPr bwMode="auto">
              <a:xfrm>
                <a:off x="3756025" y="2227352"/>
                <a:ext cx="609600" cy="32766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13319" name="Picture 5" descr="5 county a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2227352"/>
                <a:ext cx="2330450" cy="2559050"/>
              </a:xfrm>
              <a:prstGeom prst="rect">
                <a:avLst/>
              </a:prstGeom>
              <a:noFill/>
              <a:ln w="317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320" name="Freeform 9"/>
              <p:cNvSpPr>
                <a:spLocks/>
              </p:cNvSpPr>
              <p:nvPr/>
            </p:nvSpPr>
            <p:spPr bwMode="auto">
              <a:xfrm>
                <a:off x="1393825" y="2227352"/>
                <a:ext cx="2971800" cy="3276600"/>
              </a:xfrm>
              <a:custGeom>
                <a:avLst/>
                <a:gdLst>
                  <a:gd name="T0" fmla="*/ 0 w 1872"/>
                  <a:gd name="T1" fmla="*/ 2147483647 h 2064"/>
                  <a:gd name="T2" fmla="*/ 2147483647 w 1872"/>
                  <a:gd name="T3" fmla="*/ 2147483647 h 2064"/>
                  <a:gd name="T4" fmla="*/ 2147483647 w 1872"/>
                  <a:gd name="T5" fmla="*/ 0 h 2064"/>
                  <a:gd name="T6" fmla="*/ 2147483647 w 1872"/>
                  <a:gd name="T7" fmla="*/ 2147483647 h 2064"/>
                  <a:gd name="T8" fmla="*/ 0 w 1872"/>
                  <a:gd name="T9" fmla="*/ 2147483647 h 2064"/>
                  <a:gd name="T10" fmla="*/ 0 60000 65536"/>
                  <a:gd name="T11" fmla="*/ 0 60000 65536"/>
                  <a:gd name="T12" fmla="*/ 0 60000 65536"/>
                  <a:gd name="T13" fmla="*/ 0 60000 65536"/>
                  <a:gd name="T14" fmla="*/ 0 60000 65536"/>
                  <a:gd name="T15" fmla="*/ 0 w 1872"/>
                  <a:gd name="T16" fmla="*/ 0 h 2064"/>
                  <a:gd name="T17" fmla="*/ 1872 w 1872"/>
                  <a:gd name="T18" fmla="*/ 2064 h 2064"/>
                </a:gdLst>
                <a:ahLst/>
                <a:cxnLst>
                  <a:cxn ang="T10">
                    <a:pos x="T0" y="T1"/>
                  </a:cxn>
                  <a:cxn ang="T11">
                    <a:pos x="T2" y="T3"/>
                  </a:cxn>
                  <a:cxn ang="T12">
                    <a:pos x="T4" y="T5"/>
                  </a:cxn>
                  <a:cxn ang="T13">
                    <a:pos x="T6" y="T7"/>
                  </a:cxn>
                  <a:cxn ang="T14">
                    <a:pos x="T8" y="T9"/>
                  </a:cxn>
                </a:cxnLst>
                <a:rect l="T15" t="T16" r="T17" b="T18"/>
                <a:pathLst>
                  <a:path w="1872" h="2064">
                    <a:moveTo>
                      <a:pt x="0" y="1632"/>
                    </a:moveTo>
                    <a:lnTo>
                      <a:pt x="1872" y="2064"/>
                    </a:lnTo>
                    <a:lnTo>
                      <a:pt x="1488" y="0"/>
                    </a:lnTo>
                    <a:lnTo>
                      <a:pt x="1488" y="1632"/>
                    </a:lnTo>
                    <a:lnTo>
                      <a:pt x="0" y="1632"/>
                    </a:lnTo>
                    <a:close/>
                  </a:path>
                </a:pathLst>
              </a:custGeom>
              <a:solidFill>
                <a:schemeClr val="accent1">
                  <a:alpha val="47058"/>
                </a:schemeClr>
              </a:solidFill>
              <a:ln w="9525">
                <a:solidFill>
                  <a:srgbClr val="000000"/>
                </a:solidFill>
                <a:round/>
                <a:headEnd/>
                <a:tailEnd/>
              </a:ln>
            </p:spPr>
            <p:txBody>
              <a:bodyPr/>
              <a:lstStyle/>
              <a:p>
                <a:endParaRPr lang="en-US" dirty="0"/>
              </a:p>
            </p:txBody>
          </p:sp>
          <p:sp>
            <p:nvSpPr>
              <p:cNvPr id="13321" name="Freeform 13"/>
              <p:cNvSpPr>
                <a:spLocks/>
              </p:cNvSpPr>
              <p:nvPr/>
            </p:nvSpPr>
            <p:spPr bwMode="auto">
              <a:xfrm>
                <a:off x="2386013" y="3283040"/>
                <a:ext cx="366712" cy="287337"/>
              </a:xfrm>
              <a:custGeom>
                <a:avLst/>
                <a:gdLst>
                  <a:gd name="T0" fmla="*/ 2147483647 w 231"/>
                  <a:gd name="T1" fmla="*/ 2147483647 h 181"/>
                  <a:gd name="T2" fmla="*/ 2147483647 w 231"/>
                  <a:gd name="T3" fmla="*/ 2147483647 h 181"/>
                  <a:gd name="T4" fmla="*/ 2147483647 w 231"/>
                  <a:gd name="T5" fmla="*/ 2147483647 h 181"/>
                  <a:gd name="T6" fmla="*/ 2147483647 w 231"/>
                  <a:gd name="T7" fmla="*/ 2147483647 h 181"/>
                  <a:gd name="T8" fmla="*/ 2147483647 w 231"/>
                  <a:gd name="T9" fmla="*/ 2147483647 h 181"/>
                  <a:gd name="T10" fmla="*/ 2147483647 w 231"/>
                  <a:gd name="T11" fmla="*/ 2147483647 h 181"/>
                  <a:gd name="T12" fmla="*/ 2147483647 w 231"/>
                  <a:gd name="T13" fmla="*/ 2147483647 h 181"/>
                  <a:gd name="T14" fmla="*/ 2147483647 w 231"/>
                  <a:gd name="T15" fmla="*/ 2147483647 h 181"/>
                  <a:gd name="T16" fmla="*/ 2147483647 w 231"/>
                  <a:gd name="T17" fmla="*/ 2147483647 h 181"/>
                  <a:gd name="T18" fmla="*/ 2147483647 w 231"/>
                  <a:gd name="T19" fmla="*/ 2147483647 h 181"/>
                  <a:gd name="T20" fmla="*/ 2147483647 w 231"/>
                  <a:gd name="T21" fmla="*/ 2147483647 h 181"/>
                  <a:gd name="T22" fmla="*/ 2147483647 w 231"/>
                  <a:gd name="T23" fmla="*/ 2147483647 h 181"/>
                  <a:gd name="T24" fmla="*/ 2147483647 w 231"/>
                  <a:gd name="T25" fmla="*/ 2147483647 h 181"/>
                  <a:gd name="T26" fmla="*/ 2147483647 w 231"/>
                  <a:gd name="T27" fmla="*/ 2147483647 h 181"/>
                  <a:gd name="T28" fmla="*/ 2147483647 w 231"/>
                  <a:gd name="T29" fmla="*/ 2147483647 h 181"/>
                  <a:gd name="T30" fmla="*/ 2147483647 w 231"/>
                  <a:gd name="T31" fmla="*/ 2147483647 h 181"/>
                  <a:gd name="T32" fmla="*/ 2147483647 w 231"/>
                  <a:gd name="T33" fmla="*/ 2147483647 h 181"/>
                  <a:gd name="T34" fmla="*/ 2147483647 w 231"/>
                  <a:gd name="T35" fmla="*/ 2147483647 h 1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1"/>
                  <a:gd name="T55" fmla="*/ 0 h 181"/>
                  <a:gd name="T56" fmla="*/ 231 w 231"/>
                  <a:gd name="T57" fmla="*/ 181 h 1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1" h="181">
                    <a:moveTo>
                      <a:pt x="9" y="165"/>
                    </a:moveTo>
                    <a:cubicBezTo>
                      <a:pt x="17" y="153"/>
                      <a:pt x="15" y="159"/>
                      <a:pt x="11" y="133"/>
                    </a:cubicBezTo>
                    <a:cubicBezTo>
                      <a:pt x="10" y="129"/>
                      <a:pt x="7" y="121"/>
                      <a:pt x="7" y="121"/>
                    </a:cubicBezTo>
                    <a:cubicBezTo>
                      <a:pt x="8" y="93"/>
                      <a:pt x="0" y="80"/>
                      <a:pt x="19" y="67"/>
                    </a:cubicBezTo>
                    <a:cubicBezTo>
                      <a:pt x="22" y="53"/>
                      <a:pt x="24" y="54"/>
                      <a:pt x="35" y="47"/>
                    </a:cubicBezTo>
                    <a:cubicBezTo>
                      <a:pt x="40" y="18"/>
                      <a:pt x="92" y="17"/>
                      <a:pt x="117" y="15"/>
                    </a:cubicBezTo>
                    <a:cubicBezTo>
                      <a:pt x="126" y="9"/>
                      <a:pt x="128" y="12"/>
                      <a:pt x="131" y="1"/>
                    </a:cubicBezTo>
                    <a:cubicBezTo>
                      <a:pt x="149" y="3"/>
                      <a:pt x="154" y="0"/>
                      <a:pt x="163" y="13"/>
                    </a:cubicBezTo>
                    <a:cubicBezTo>
                      <a:pt x="164" y="16"/>
                      <a:pt x="162" y="20"/>
                      <a:pt x="165" y="21"/>
                    </a:cubicBezTo>
                    <a:cubicBezTo>
                      <a:pt x="182" y="24"/>
                      <a:pt x="209" y="8"/>
                      <a:pt x="217" y="23"/>
                    </a:cubicBezTo>
                    <a:cubicBezTo>
                      <a:pt x="231" y="49"/>
                      <a:pt x="219" y="83"/>
                      <a:pt x="215" y="113"/>
                    </a:cubicBezTo>
                    <a:cubicBezTo>
                      <a:pt x="214" y="118"/>
                      <a:pt x="203" y="121"/>
                      <a:pt x="203" y="121"/>
                    </a:cubicBezTo>
                    <a:cubicBezTo>
                      <a:pt x="199" y="132"/>
                      <a:pt x="189" y="164"/>
                      <a:pt x="181" y="171"/>
                    </a:cubicBezTo>
                    <a:cubicBezTo>
                      <a:pt x="174" y="176"/>
                      <a:pt x="157" y="181"/>
                      <a:pt x="157" y="181"/>
                    </a:cubicBezTo>
                    <a:cubicBezTo>
                      <a:pt x="153" y="169"/>
                      <a:pt x="151" y="154"/>
                      <a:pt x="137" y="149"/>
                    </a:cubicBezTo>
                    <a:cubicBezTo>
                      <a:pt x="114" y="152"/>
                      <a:pt x="93" y="157"/>
                      <a:pt x="69" y="159"/>
                    </a:cubicBezTo>
                    <a:cubicBezTo>
                      <a:pt x="62" y="161"/>
                      <a:pt x="51" y="169"/>
                      <a:pt x="51" y="169"/>
                    </a:cubicBezTo>
                    <a:cubicBezTo>
                      <a:pt x="43" y="169"/>
                      <a:pt x="9" y="165"/>
                      <a:pt x="9" y="165"/>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sp>
        <p:nvSpPr>
          <p:cNvPr id="13322" name="Text Box 14"/>
          <p:cNvSpPr txBox="1">
            <a:spLocks noChangeArrowheads="1"/>
          </p:cNvSpPr>
          <p:nvPr/>
        </p:nvSpPr>
        <p:spPr bwMode="auto">
          <a:xfrm>
            <a:off x="6200775" y="2362200"/>
            <a:ext cx="25908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b="1" dirty="0" smtClean="0">
                <a:latin typeface="Century Gothic" pitchFamily="34" charset="0"/>
              </a:rPr>
              <a:t>November 2018</a:t>
            </a:r>
            <a:endParaRPr lang="en-US" b="1" dirty="0">
              <a:latin typeface="Century Gothic" pitchFamily="34" charset="0"/>
            </a:endParaRPr>
          </a:p>
          <a:p>
            <a:pPr algn="ctr"/>
            <a:r>
              <a:rPr lang="en-US" sz="1400" dirty="0" smtClean="0">
                <a:latin typeface="Century Gothic" pitchFamily="34" charset="0"/>
              </a:rPr>
              <a:t>State Ave Unemployment Rate: 3.5%</a:t>
            </a:r>
          </a:p>
          <a:p>
            <a:pPr algn="ctr"/>
            <a:r>
              <a:rPr lang="en-US" sz="1400" dirty="0" smtClean="0">
                <a:latin typeface="Century Gothic" pitchFamily="34" charset="0"/>
              </a:rPr>
              <a:t>Source</a:t>
            </a:r>
            <a:r>
              <a:rPr lang="en-US" sz="1400" dirty="0">
                <a:latin typeface="Century Gothic" pitchFamily="34" charset="0"/>
              </a:rPr>
              <a:t>: North Carolina </a:t>
            </a:r>
            <a:r>
              <a:rPr lang="en-US" sz="1400" dirty="0" smtClean="0">
                <a:latin typeface="Century Gothic" pitchFamily="34" charset="0"/>
              </a:rPr>
              <a:t>Department of Commerce</a:t>
            </a:r>
            <a:endParaRPr lang="en-US" sz="1400" dirty="0">
              <a:latin typeface="Century Gothic" pitchFamily="34" charset="0"/>
            </a:endParaRPr>
          </a:p>
          <a:p>
            <a:pPr algn="ctr"/>
            <a:endParaRPr lang="en-US"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4074" t="6129" r="26111" b="8683"/>
          <a:stretch/>
        </p:blipFill>
        <p:spPr>
          <a:xfrm>
            <a:off x="3429000" y="2133600"/>
            <a:ext cx="2272659" cy="2290603"/>
          </a:xfrm>
          <a:prstGeom prst="rect">
            <a:avLst/>
          </a:prstGeom>
        </p:spPr>
      </p:pic>
      <p:sp>
        <p:nvSpPr>
          <p:cNvPr id="2" name="TextBox 1"/>
          <p:cNvSpPr txBox="1"/>
          <p:nvPr/>
        </p:nvSpPr>
        <p:spPr>
          <a:xfrm>
            <a:off x="762000" y="5638800"/>
            <a:ext cx="1905000" cy="830997"/>
          </a:xfrm>
          <a:prstGeom prst="rect">
            <a:avLst/>
          </a:prstGeom>
          <a:noFill/>
        </p:spPr>
        <p:txBody>
          <a:bodyPr wrap="square" rtlCol="0">
            <a:spAutoFit/>
          </a:bodyPr>
          <a:lstStyle/>
          <a:p>
            <a:pPr algn="ctr"/>
            <a:r>
              <a:rPr lang="en-US" sz="1600" dirty="0" smtClean="0">
                <a:latin typeface="Century Gothic" pitchFamily="34" charset="0"/>
              </a:rPr>
              <a:t>Out migration for employment:</a:t>
            </a:r>
          </a:p>
          <a:p>
            <a:pPr algn="ctr"/>
            <a:r>
              <a:rPr lang="en-US" sz="1600" dirty="0" smtClean="0">
                <a:latin typeface="Century Gothic" pitchFamily="34" charset="0"/>
              </a:rPr>
              <a:t>50 + %</a:t>
            </a:r>
            <a:endParaRPr lang="en-US" sz="1600" dirty="0">
              <a:latin typeface="Century Gothic" pitchFamily="34" charset="0"/>
            </a:endParaRPr>
          </a:p>
        </p:txBody>
      </p:sp>
      <p:sp>
        <p:nvSpPr>
          <p:cNvPr id="5" name="Title 4"/>
          <p:cNvSpPr>
            <a:spLocks noGrp="1"/>
          </p:cNvSpPr>
          <p:nvPr>
            <p:ph type="title"/>
          </p:nvPr>
        </p:nvSpPr>
        <p:spPr>
          <a:xfrm>
            <a:off x="688490" y="381000"/>
            <a:ext cx="7756263" cy="1054250"/>
          </a:xfrm>
        </p:spPr>
        <p:txBody>
          <a:bodyPr>
            <a:normAutofit/>
          </a:bodyPr>
          <a:lstStyle/>
          <a:p>
            <a:r>
              <a:rPr lang="en-US" b="1" dirty="0" smtClean="0">
                <a:latin typeface="Century Gothic" pitchFamily="34" charset="0"/>
              </a:rPr>
              <a:t>Workforce</a:t>
            </a:r>
            <a:endParaRPr lang="en-US" b="1" dirty="0">
              <a:latin typeface="Century Gothic" pitchFamily="34" charset="0"/>
            </a:endParaRPr>
          </a:p>
        </p:txBody>
      </p:sp>
    </p:spTree>
    <p:extLst>
      <p:ext uri="{BB962C8B-B14F-4D97-AF65-F5344CB8AC3E}">
        <p14:creationId xmlns:p14="http://schemas.microsoft.com/office/powerpoint/2010/main" val="38056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a:srcRect l="61249" t="13335" r="11666" b="9629"/>
          <a:stretch/>
        </p:blipFill>
        <p:spPr>
          <a:xfrm>
            <a:off x="-386379" y="-533400"/>
            <a:ext cx="9906000" cy="7924800"/>
          </a:xfrm>
          <a:prstGeom prst="rect">
            <a:avLst/>
          </a:prstGeom>
        </p:spPr>
      </p:pic>
      <p:sp>
        <p:nvSpPr>
          <p:cNvPr id="4" name="TextBox 3"/>
          <p:cNvSpPr txBox="1"/>
          <p:nvPr/>
        </p:nvSpPr>
        <p:spPr>
          <a:xfrm>
            <a:off x="1447800" y="304800"/>
            <a:ext cx="6705600" cy="954107"/>
          </a:xfrm>
          <a:prstGeom prst="rect">
            <a:avLst/>
          </a:prstGeom>
          <a:solidFill>
            <a:schemeClr val="bg1"/>
          </a:solidFill>
          <a:ln w="12700">
            <a:solidFill>
              <a:schemeClr val="tx1"/>
            </a:solidFill>
          </a:ln>
        </p:spPr>
        <p:txBody>
          <a:bodyPr wrap="square" rtlCol="0">
            <a:spAutoFit/>
          </a:bodyPr>
          <a:lstStyle/>
          <a:p>
            <a:r>
              <a:rPr lang="en-US" sz="3600" b="1" dirty="0" smtClean="0"/>
              <a:t>Workforce Commuting Pattern</a:t>
            </a:r>
          </a:p>
          <a:p>
            <a:r>
              <a:rPr lang="en-US" sz="2000" b="1" dirty="0" smtClean="0"/>
              <a:t>Source:    https</a:t>
            </a:r>
            <a:r>
              <a:rPr lang="en-US" sz="2000" b="1" dirty="0"/>
              <a:t>://onthemap.ces.census.gov/</a:t>
            </a:r>
          </a:p>
        </p:txBody>
      </p:sp>
    </p:spTree>
    <p:extLst>
      <p:ext uri="{BB962C8B-B14F-4D97-AF65-F5344CB8AC3E}">
        <p14:creationId xmlns:p14="http://schemas.microsoft.com/office/powerpoint/2010/main" val="14046764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12839</TotalTime>
  <Words>1070</Words>
  <Application>Microsoft Office PowerPoint</Application>
  <PresentationFormat>On-screen Show (4:3)</PresentationFormat>
  <Paragraphs>180</Paragraphs>
  <Slides>24</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Black</vt:lpstr>
      <vt:lpstr>Book Antiqua</vt:lpstr>
      <vt:lpstr>Calibri</vt:lpstr>
      <vt:lpstr>Century Gothic</vt:lpstr>
      <vt:lpstr>Tahoma</vt:lpstr>
      <vt:lpstr>Wingdings</vt:lpstr>
      <vt:lpstr>Hardcover</vt:lpstr>
      <vt:lpstr>Alexander County Economic Development</vt:lpstr>
      <vt:lpstr>Northwest Prosperity Zone</vt:lpstr>
      <vt:lpstr>PowerPoint Presentation</vt:lpstr>
      <vt:lpstr>PowerPoint Presentation</vt:lpstr>
      <vt:lpstr>Location</vt:lpstr>
      <vt:lpstr>Transportation</vt:lpstr>
      <vt:lpstr>Airport Access</vt:lpstr>
      <vt:lpstr>Workforce</vt:lpstr>
      <vt:lpstr>PowerPoint Presentation</vt:lpstr>
      <vt:lpstr>Existing Industry</vt:lpstr>
      <vt:lpstr>Borealis Announces New Automotive Polypropylene Compounding Plant</vt:lpstr>
      <vt:lpstr>Borealis at a glance</vt:lpstr>
      <vt:lpstr>Alexander Industrial Park</vt:lpstr>
      <vt:lpstr>Industrial Park</vt:lpstr>
      <vt:lpstr>Industrial Park</vt:lpstr>
      <vt:lpstr>PowerPoint Presentation</vt:lpstr>
      <vt:lpstr>Training</vt:lpstr>
      <vt:lpstr>Local Incentives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Sara Chester</dc:creator>
  <cp:lastModifiedBy>Icenhour, David</cp:lastModifiedBy>
  <cp:revision>221</cp:revision>
  <cp:lastPrinted>2017-06-14T11:49:46Z</cp:lastPrinted>
  <dcterms:created xsi:type="dcterms:W3CDTF">2015-07-08T16:22:13Z</dcterms:created>
  <dcterms:modified xsi:type="dcterms:W3CDTF">2019-01-24T20:31:27Z</dcterms:modified>
</cp:coreProperties>
</file>