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645920"/>
            <a:ext cx="10362895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1">
                <a:solidFill>
                  <a:srgbClr val="E8985E"/>
                </a:solidFill>
                <a:latin typeface="Verdana"/>
              </a:defRPr>
            </a:pPr>
            <a:r>
              <a:t>GREATER HICKORY METROPOLITAN PLANNING ORGANIZATION</a:t>
            </a:r>
          </a:p>
          <a:p>
            <a:pPr>
              <a:spcAft>
                <a:spcPts val="1600"/>
              </a:spcAft>
              <a:defRPr sz="3600" b="1">
                <a:solidFill>
                  <a:srgbClr val="FFFFFF"/>
                </a:solidFill>
                <a:latin typeface="Georgia"/>
              </a:defRPr>
            </a:pPr>
            <a:r>
              <a:t>2026 Congestion Management Process (CMP) Report</a:t>
            </a:r>
          </a:p>
          <a:p>
            <a:pPr>
              <a:defRPr sz="1600">
                <a:solidFill>
                  <a:srgbClr val="DFE4EA"/>
                </a:solidFill>
                <a:latin typeface="Verdana"/>
              </a:defRPr>
            </a:pPr>
            <a:r>
              <a:t>Regional System Performance Benchmark &amp; Multi-Modal Bottleneck Prioritization</a:t>
            </a:r>
            <a:br/>
            <a:r>
              <a:t>For Alexander, Burke, Caldwell, and Catawba Counties</a:t>
            </a:r>
          </a:p>
        </p:txBody>
      </p:sp>
      <p:sp>
        <p:nvSpPr>
          <p:cNvPr id="3" name="Rectangle 2"/>
          <p:cNvSpPr/>
          <p:nvPr/>
        </p:nvSpPr>
        <p:spPr>
          <a:xfrm>
            <a:off x="914400" y="5303520"/>
            <a:ext cx="10362895" cy="38100"/>
          </a:xfrm>
          <a:prstGeom prst="rect">
            <a:avLst/>
          </a:prstGeom>
          <a:solidFill>
            <a:srgbClr val="E89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5577840"/>
            <a:ext cx="103628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B7280"/>
                </a:solidFill>
                <a:latin typeface="Verdana"/>
              </a:defRPr>
            </a:pPr>
            <a:r>
              <a:t>GHMPO MPO Board &amp; Technical Coordinating Committee Briefing | Adopted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900" b="1">
                <a:solidFill>
                  <a:srgbClr val="E8985E"/>
                </a:solidFill>
                <a:latin typeface="Verdana"/>
              </a:defRPr>
            </a:pPr>
            <a:r>
              <a:t>2026 CONGESTION MANAGEMENT PROCESS (CMP) REPORT</a:t>
            </a:r>
          </a:p>
          <a:p>
            <a:pPr>
              <a:defRPr sz="2200" b="1">
                <a:solidFill>
                  <a:srgbClr val="1B2040"/>
                </a:solidFill>
                <a:latin typeface="Georgia"/>
              </a:defRPr>
            </a:pPr>
            <a:r>
              <a:t>Acronym Reference Guide &amp; Transportation Planning Glossary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234440"/>
            <a:ext cx="11094415" cy="25400"/>
          </a:xfrm>
          <a:prstGeom prst="rect">
            <a:avLst/>
          </a:prstGeom>
          <a:solidFill>
            <a:srgbClr val="E89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48640" y="1463040"/>
            <a:ext cx="5394960" cy="6217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1508760"/>
            <a:ext cx="5175504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1B2040"/>
                </a:solidFill>
                <a:latin typeface="Verdana"/>
              </a:rPr>
              <a:t>CMP: </a:t>
            </a:r>
            <a:r>
              <a:rPr sz="950">
                <a:solidFill>
                  <a:srgbClr val="2A2F2D"/>
                </a:solidFill>
                <a:latin typeface="Verdana"/>
              </a:rPr>
              <a:t>Congestion Management Process — Federally mandated systematic regional diagnostic process.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139696"/>
            <a:ext cx="5394960" cy="6217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58368" y="2185416"/>
            <a:ext cx="5175504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1B2040"/>
                </a:solidFill>
                <a:latin typeface="Verdana"/>
              </a:rPr>
              <a:t>GHMPO: </a:t>
            </a:r>
            <a:r>
              <a:rPr sz="950">
                <a:solidFill>
                  <a:srgbClr val="2A2F2D"/>
                </a:solidFill>
                <a:latin typeface="Verdana"/>
              </a:rPr>
              <a:t>Greater Hickory Metropolitan Planning Organization (Alexander, Burke, Caldwell, Catawba).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2816352"/>
            <a:ext cx="5394960" cy="6217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8368" y="2862072"/>
            <a:ext cx="5175504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1B2040"/>
                </a:solidFill>
                <a:latin typeface="Verdana"/>
              </a:rPr>
              <a:t>NCDOT: </a:t>
            </a:r>
            <a:r>
              <a:rPr sz="950">
                <a:solidFill>
                  <a:srgbClr val="2A2F2D"/>
                </a:solidFill>
                <a:latin typeface="Verdana"/>
              </a:rPr>
              <a:t>North Carolina Department of Transportation.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493008"/>
            <a:ext cx="5394960" cy="6217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8368" y="3538728"/>
            <a:ext cx="5175504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1B2040"/>
                </a:solidFill>
                <a:latin typeface="Verdana"/>
              </a:rPr>
              <a:t>P.8: </a:t>
            </a:r>
            <a:r>
              <a:rPr sz="950">
                <a:solidFill>
                  <a:srgbClr val="2A2F2D"/>
                </a:solidFill>
                <a:latin typeface="Verdana"/>
              </a:rPr>
              <a:t>Prioritization 8.0 — Active NCDOT competitive project scoring cycle for state transportation funding.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4169664"/>
            <a:ext cx="5394960" cy="6217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58368" y="4215384"/>
            <a:ext cx="5175504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1B2040"/>
                </a:solidFill>
                <a:latin typeface="Verdana"/>
              </a:rPr>
              <a:t>PTI: </a:t>
            </a:r>
            <a:r>
              <a:rPr sz="950">
                <a:solidFill>
                  <a:srgbClr val="2A2F2D"/>
                </a:solidFill>
                <a:latin typeface="Verdana"/>
              </a:rPr>
              <a:t>Planning Time Index — Measures travel reliability (95th percentile travel time / free-flow time).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846320"/>
            <a:ext cx="5394960" cy="6217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8368" y="4892040"/>
            <a:ext cx="5175504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1B2040"/>
                </a:solidFill>
                <a:latin typeface="Verdana"/>
              </a:rPr>
              <a:t>TTI: </a:t>
            </a:r>
            <a:r>
              <a:rPr sz="950">
                <a:solidFill>
                  <a:srgbClr val="2A2F2D"/>
                </a:solidFill>
                <a:latin typeface="Verdana"/>
              </a:rPr>
              <a:t>Travel Time Index — Measures average peak congestion (peak travel time / free-flow time).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5522976"/>
            <a:ext cx="5394960" cy="6217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58368" y="5568696"/>
            <a:ext cx="5175504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1B2040"/>
                </a:solidFill>
                <a:latin typeface="Verdana"/>
              </a:rPr>
              <a:t>EPDO: </a:t>
            </a:r>
            <a:r>
              <a:rPr sz="950">
                <a:solidFill>
                  <a:srgbClr val="2A2F2D"/>
                </a:solidFill>
                <a:latin typeface="Verdana"/>
              </a:rPr>
              <a:t>Equivalent Property Damage Only — Standard crash severity weighting formula.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20" y="1463040"/>
            <a:ext cx="5394960" cy="6217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327648" y="1508760"/>
            <a:ext cx="5175504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1B2040"/>
                </a:solidFill>
                <a:latin typeface="Verdana"/>
              </a:rPr>
              <a:t>STIP: </a:t>
            </a:r>
            <a:r>
              <a:rPr sz="950">
                <a:solidFill>
                  <a:srgbClr val="2A2F2D"/>
                </a:solidFill>
                <a:latin typeface="Verdana"/>
              </a:rPr>
              <a:t>State Transportation Improvement Program — Funded 10-year NCDOT construction schedule.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17920" y="2139696"/>
            <a:ext cx="5394960" cy="6217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327648" y="2185416"/>
            <a:ext cx="5175504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1B2040"/>
                </a:solidFill>
                <a:latin typeface="Verdana"/>
              </a:rPr>
              <a:t>2055 MTP: </a:t>
            </a:r>
            <a:r>
              <a:rPr sz="950">
                <a:solidFill>
                  <a:srgbClr val="2A2F2D"/>
                </a:solidFill>
                <a:latin typeface="Verdana"/>
              </a:rPr>
              <a:t>2055 Metropolitan Transportation Plan — 25-year long-range regional transportation vision.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17920" y="2816352"/>
            <a:ext cx="5394960" cy="6217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327648" y="2862072"/>
            <a:ext cx="5175504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1B2040"/>
                </a:solidFill>
                <a:latin typeface="Verdana"/>
              </a:rPr>
              <a:t>CTP: </a:t>
            </a:r>
            <a:r>
              <a:rPr sz="950">
                <a:solidFill>
                  <a:srgbClr val="2A2F2D"/>
                </a:solidFill>
                <a:latin typeface="Verdana"/>
              </a:rPr>
              <a:t>Comprehensive Transportation Plan — Multi-modal unconstrained long-range planning vision.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17920" y="3493008"/>
            <a:ext cx="5394960" cy="6217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327648" y="3538728"/>
            <a:ext cx="5175504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1B2040"/>
                </a:solidFill>
                <a:latin typeface="Verdana"/>
              </a:rPr>
              <a:t>RITIS: </a:t>
            </a:r>
            <a:r>
              <a:rPr sz="950">
                <a:solidFill>
                  <a:srgbClr val="2A2F2D"/>
                </a:solidFill>
                <a:latin typeface="Verdana"/>
              </a:rPr>
              <a:t>Regional Integrated Transportation Information System — Probe-based speed/delay analytics.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217920" y="4169664"/>
            <a:ext cx="5394960" cy="6217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327648" y="4215384"/>
            <a:ext cx="5175504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1B2040"/>
                </a:solidFill>
                <a:latin typeface="Verdana"/>
              </a:rPr>
              <a:t>RCI: </a:t>
            </a:r>
            <a:r>
              <a:rPr sz="950">
                <a:solidFill>
                  <a:srgbClr val="2A2F2D"/>
                </a:solidFill>
                <a:latin typeface="Verdana"/>
              </a:rPr>
              <a:t>Reduced Conflict Intersection — Superstreet / J-turn design that eliminates cross-median crashes.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217920" y="4846320"/>
            <a:ext cx="5394960" cy="6217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327648" y="4892040"/>
            <a:ext cx="5175504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1B2040"/>
                </a:solidFill>
                <a:latin typeface="Verdana"/>
              </a:rPr>
              <a:t>VMT: </a:t>
            </a:r>
            <a:r>
              <a:rPr sz="950">
                <a:solidFill>
                  <a:srgbClr val="2A2F2D"/>
                </a:solidFill>
                <a:latin typeface="Verdana"/>
              </a:rPr>
              <a:t>Vehicle Miles Traveled — Measure of total regional vehicular volume.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17920" y="5522976"/>
            <a:ext cx="5394960" cy="6217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327648" y="5568696"/>
            <a:ext cx="5175504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1B2040"/>
                </a:solidFill>
                <a:latin typeface="Verdana"/>
              </a:rPr>
              <a:t>HSIP: </a:t>
            </a:r>
            <a:r>
              <a:rPr sz="950">
                <a:solidFill>
                  <a:srgbClr val="2A2F2D"/>
                </a:solidFill>
                <a:latin typeface="Verdana"/>
              </a:rPr>
              <a:t>Highway Safety Improvement Program — Dedicated federal safety funding source.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900" b="1">
                <a:solidFill>
                  <a:srgbClr val="E8985E"/>
                </a:solidFill>
                <a:latin typeface="Verdana"/>
              </a:defRPr>
            </a:pPr>
            <a:r>
              <a:t>2026 CONGESTION MANAGEMENT PROCESS (CMP) REPORT</a:t>
            </a:r>
          </a:p>
          <a:p>
            <a:pPr>
              <a:defRPr sz="2200" b="1">
                <a:solidFill>
                  <a:srgbClr val="1B2040"/>
                </a:solidFill>
                <a:latin typeface="Georgia"/>
              </a:defRPr>
            </a:pPr>
            <a:r>
              <a:t>Federal Framework &amp; CMP Transportation Planning Pipeline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234440"/>
            <a:ext cx="11094415" cy="25400"/>
          </a:xfrm>
          <a:prstGeom prst="rect">
            <a:avLst/>
          </a:prstGeom>
          <a:solidFill>
            <a:srgbClr val="E89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48640" y="1463040"/>
            <a:ext cx="3474720" cy="4846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1B2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31089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 b="1">
                <a:solidFill>
                  <a:srgbClr val="DC2626"/>
                </a:solidFill>
                <a:latin typeface="Verdana"/>
              </a:defRPr>
            </a:pPr>
            <a:r>
              <a:t>1. SYSTEM DIAGNOSTIC</a:t>
            </a:r>
          </a:p>
          <a:p>
            <a:pPr>
              <a:spcAft>
                <a:spcPts val="1200"/>
              </a:spcAft>
              <a:defRPr sz="1600" b="1">
                <a:solidFill>
                  <a:srgbClr val="1B2040"/>
                </a:solidFill>
                <a:latin typeface="Georgia"/>
              </a:defRPr>
            </a:pPr>
            <a:r>
              <a:t>Continuous Probe Monitoring</a:t>
            </a:r>
          </a:p>
          <a:p>
            <a:pPr>
              <a:defRPr sz="1100">
                <a:solidFill>
                  <a:srgbClr val="2A2F2D"/>
                </a:solidFill>
                <a:latin typeface="Verdana"/>
              </a:defRPr>
            </a:pPr>
            <a:r>
              <a:t>Tracks real-time speed, travel time reliability (PTI/TTI), delay hours, and crash hotspots across Alexander, Burke, Caldwell, and Catawba counties.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297679" y="1463040"/>
            <a:ext cx="3474720" cy="4846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1B2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480559" y="1645920"/>
            <a:ext cx="31089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 b="1">
                <a:solidFill>
                  <a:srgbClr val="DC2626"/>
                </a:solidFill>
                <a:latin typeface="Verdana"/>
              </a:defRPr>
            </a:pPr>
            <a:r>
              <a:t>2. SOLUTION FORMULATION</a:t>
            </a:r>
          </a:p>
          <a:p>
            <a:pPr>
              <a:spcAft>
                <a:spcPts val="1200"/>
              </a:spcAft>
              <a:defRPr sz="1600" b="1">
                <a:solidFill>
                  <a:srgbClr val="1B2040"/>
                </a:solidFill>
                <a:latin typeface="Georgia"/>
              </a:defRPr>
            </a:pPr>
            <a:r>
              <a:t>Tiered Countermeasures</a:t>
            </a:r>
          </a:p>
          <a:p>
            <a:pPr>
              <a:defRPr sz="1100">
                <a:solidFill>
                  <a:srgbClr val="2A2F2D"/>
                </a:solidFill>
                <a:latin typeface="Verdana"/>
              </a:defRPr>
            </a:pPr>
            <a:r>
              <a:t>Scales immediate short-term operational fixes (signal timing, widening, turn lanes) alongside long-term capital investments.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46718" y="1463040"/>
            <a:ext cx="3474720" cy="4846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1B2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598" y="1645920"/>
            <a:ext cx="31089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 b="1">
                <a:solidFill>
                  <a:srgbClr val="DC2626"/>
                </a:solidFill>
                <a:latin typeface="Verdana"/>
              </a:defRPr>
            </a:pPr>
            <a:r>
              <a:t>3. PROJECT LINKAGE</a:t>
            </a:r>
          </a:p>
          <a:p>
            <a:pPr>
              <a:spcAft>
                <a:spcPts val="1200"/>
              </a:spcAft>
              <a:defRPr sz="1600" b="1">
                <a:solidFill>
                  <a:srgbClr val="1B2040"/>
                </a:solidFill>
                <a:latin typeface="Georgia"/>
              </a:defRPr>
            </a:pPr>
            <a:r>
              <a:t>2055 MTP &amp; P.8 Funding</a:t>
            </a:r>
          </a:p>
          <a:p>
            <a:pPr>
              <a:defRPr sz="1100">
                <a:solidFill>
                  <a:srgbClr val="2A2F2D"/>
                </a:solidFill>
                <a:latin typeface="Verdana"/>
              </a:defRPr>
            </a:pPr>
            <a:r>
              <a:t>Feeds vetted bottleneck projects directly into NCDOT Prioritization 8.0 (P.8), the STIP construction schedule, and 2055 MTP.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900" b="1">
                <a:solidFill>
                  <a:srgbClr val="E8985E"/>
                </a:solidFill>
                <a:latin typeface="Verdana"/>
              </a:defRPr>
            </a:pPr>
            <a:r>
              <a:t>2026 CONGESTION MANAGEMENT PROCESS (CMP) REPORT</a:t>
            </a:r>
          </a:p>
          <a:p>
            <a:pPr>
              <a:defRPr sz="2200" b="1">
                <a:solidFill>
                  <a:srgbClr val="1B2040"/>
                </a:solidFill>
                <a:latin typeface="Georgia"/>
              </a:defRPr>
            </a:pPr>
            <a:r>
              <a:t>Post-Pandemic Telework Expansion: 126.9% Growth Since 2018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234440"/>
            <a:ext cx="11094415" cy="25400"/>
          </a:xfrm>
          <a:prstGeom prst="rect">
            <a:avLst/>
          </a:prstGeom>
          <a:solidFill>
            <a:srgbClr val="E89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chart_wfh_tre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463040"/>
            <a:ext cx="5669280" cy="3209026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6400800" y="1463040"/>
            <a:ext cx="5212080" cy="4846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583680" y="1645920"/>
            <a:ext cx="484632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 b="1">
                <a:solidFill>
                  <a:srgbClr val="1B2040"/>
                </a:solidFill>
                <a:latin typeface="Georgia"/>
              </a:defRPr>
            </a:pPr>
            <a:r>
              <a:t>Regional Telework Breakdown &amp; Census ACS Analysis:</a:t>
            </a:r>
          </a:p>
          <a:p>
            <a:pPr>
              <a:spcAft>
                <a:spcPts val="800"/>
              </a:spcAft>
              <a:defRPr sz="1050">
                <a:solidFill>
                  <a:srgbClr val="2A2F2D"/>
                </a:solidFill>
                <a:latin typeface="Verdana"/>
              </a:defRPr>
            </a:pPr>
            <a:r>
              <a:t>•  126.9% Regional Remote Work Surge: Regional teleworking expanded from 4,932 workers in 2018 to 9,103 in 2022, reaching 11,191 in 2024 (+6,259 remote workers).</a:t>
            </a:r>
          </a:p>
          <a:p>
            <a:pPr>
              <a:spcAft>
                <a:spcPts val="800"/>
              </a:spcAft>
              <a:defRPr sz="1050">
                <a:solidFill>
                  <a:srgbClr val="2A2F2D"/>
                </a:solidFill>
                <a:latin typeface="Verdana"/>
              </a:defRPr>
            </a:pPr>
            <a:r>
              <a:t>•  Catawba County Dominance: Remote workers in Catawba County surged 164.3% from 2,361 (2019) to 6,241 (2024)—accounting for 55.8% of the region's entire remote workforce.</a:t>
            </a:r>
          </a:p>
          <a:p>
            <a:pPr>
              <a:spcAft>
                <a:spcPts val="800"/>
              </a:spcAft>
              <a:defRPr sz="1050">
                <a:solidFill>
                  <a:srgbClr val="2A2F2D"/>
                </a:solidFill>
                <a:latin typeface="Verdana"/>
              </a:defRPr>
            </a:pPr>
            <a:r>
              <a:t>•  Caldwell &amp; Burke Expansion: Caldwell reached 2,561 remote workers (+108.4% from 2019) while Burke grew to 2,147 (+58.8%). Alexander reached 962 (+64.2%).</a:t>
            </a:r>
          </a:p>
          <a:p>
            <a:pPr>
              <a:spcAft>
                <a:spcPts val="800"/>
              </a:spcAft>
              <a:defRPr sz="1050">
                <a:solidFill>
                  <a:srgbClr val="2A2F2D"/>
                </a:solidFill>
                <a:latin typeface="Verdana"/>
              </a:defRPr>
            </a:pPr>
            <a:r>
              <a:t>•  Peak-Hour Rush Flattening: Shifting 11,191 commuters to remote work removes over 22,000 daily trips from primary corridors during morning (7-9 AM) and evening (4.5-6.5 PM) commute windows.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900" b="1">
                <a:solidFill>
                  <a:srgbClr val="E8985E"/>
                </a:solidFill>
                <a:latin typeface="Verdana"/>
              </a:defRPr>
            </a:pPr>
            <a:r>
              <a:t>2026 CONGESTION MANAGEMENT PROCESS (CMP) REPORT</a:t>
            </a:r>
          </a:p>
          <a:p>
            <a:pPr>
              <a:defRPr sz="2200" b="1">
                <a:solidFill>
                  <a:srgbClr val="1B2040"/>
                </a:solidFill>
                <a:latin typeface="Georgia"/>
              </a:defRPr>
            </a:pPr>
            <a:r>
              <a:t>Multi-Year Annual Delay Reduction: -78.4% Drop Since 2019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234440"/>
            <a:ext cx="11094415" cy="25400"/>
          </a:xfrm>
          <a:prstGeom prst="rect">
            <a:avLst/>
          </a:prstGeom>
          <a:solidFill>
            <a:srgbClr val="E89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chart_delay_tre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463040"/>
            <a:ext cx="5669280" cy="322306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6400800" y="1463040"/>
            <a:ext cx="5212080" cy="4846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583680" y="1645920"/>
            <a:ext cx="484632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 b="1">
                <a:solidFill>
                  <a:srgbClr val="1B2040"/>
                </a:solidFill>
                <a:latin typeface="Georgia"/>
              </a:defRPr>
            </a:pPr>
            <a:r>
              <a:t>The VMT vs. Delay Hours Disconnect:</a:t>
            </a:r>
          </a:p>
          <a:p>
            <a:pPr>
              <a:spcAft>
                <a:spcPts val="800"/>
              </a:spcAft>
              <a:defRPr sz="1050">
                <a:solidFill>
                  <a:srgbClr val="2A2F2D"/>
                </a:solidFill>
                <a:latin typeface="Verdana"/>
              </a:defRPr>
            </a:pPr>
            <a:r>
              <a:t>•  Plunge in Total Congestion Hours: Total annual regional delay hours dropped from 3,828,647 hours in 2019 down to 863,135 in 2023, 873,703 in 2024, and 828,515 in 2025 (-78.4%).</a:t>
            </a:r>
          </a:p>
          <a:p>
            <a:pPr>
              <a:spcAft>
                <a:spcPts val="800"/>
              </a:spcAft>
              <a:defRPr sz="1050">
                <a:solidFill>
                  <a:srgbClr val="2A2F2D"/>
                </a:solidFill>
                <a:latin typeface="Verdana"/>
              </a:defRPr>
            </a:pPr>
            <a:r>
              <a:t>•  VMT Recovery vs. Delay Suppression: Total regional Vehicle Miles Traveled (VMT) fully returned to 100% of pre-pandemic baselines by 2022, yet delay hours remain at historic lows.</a:t>
            </a:r>
          </a:p>
          <a:p>
            <a:pPr>
              <a:spcAft>
                <a:spcPts val="800"/>
              </a:spcAft>
              <a:defRPr sz="1050">
                <a:solidFill>
                  <a:srgbClr val="2A2F2D"/>
                </a:solidFill>
                <a:latin typeface="Verdana"/>
              </a:defRPr>
            </a:pPr>
            <a:r>
              <a:t>•  Mechanism of Delay Suppression: Expanded telework and flexible scheduling spread travel demand into off-peak hours, keeping traffic volumes below critical highway capacity thresholds.</a:t>
            </a:r>
          </a:p>
          <a:p>
            <a:pPr>
              <a:spcAft>
                <a:spcPts val="800"/>
              </a:spcAft>
              <a:defRPr sz="1050">
                <a:solidFill>
                  <a:srgbClr val="2A2F2D"/>
                </a:solidFill>
                <a:latin typeface="Verdana"/>
              </a:defRPr>
            </a:pPr>
            <a:r>
              <a:t>•  System Resiliency: The reduction in peak directional surges allows existing highway infrastructure to operate with significantly higher travel time reliability.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900" b="1">
                <a:solidFill>
                  <a:srgbClr val="E8985E"/>
                </a:solidFill>
                <a:latin typeface="Verdana"/>
              </a:defRPr>
            </a:pPr>
            <a:r>
              <a:t>2026 CONGESTION MANAGEMENT PROCESS (CMP) REPORT</a:t>
            </a:r>
          </a:p>
          <a:p>
            <a:pPr>
              <a:defRPr sz="2200" b="1">
                <a:solidFill>
                  <a:srgbClr val="1B2040"/>
                </a:solidFill>
                <a:latin typeface="Georgia"/>
              </a:defRPr>
            </a:pPr>
            <a:r>
              <a:t>2025 Primary Causes of Delay: Traffic Signals as #1 Operational Driver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234440"/>
            <a:ext cx="11094415" cy="25400"/>
          </a:xfrm>
          <a:prstGeom prst="rect">
            <a:avLst/>
          </a:prstGeom>
          <a:solidFill>
            <a:srgbClr val="E89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chart_delay_caus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463040"/>
            <a:ext cx="5669280" cy="3181822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6400800" y="1463040"/>
            <a:ext cx="5212080" cy="4846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583680" y="1645920"/>
            <a:ext cx="484632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 b="1">
                <a:solidFill>
                  <a:srgbClr val="1B2040"/>
                </a:solidFill>
                <a:latin typeface="Georgia"/>
              </a:defRPr>
            </a:pPr>
            <a:r>
              <a:t>Operational Diagnostic &amp; Event Classification:</a:t>
            </a:r>
          </a:p>
          <a:p>
            <a:pPr>
              <a:spcAft>
                <a:spcPts val="600"/>
              </a:spcAft>
              <a:defRPr sz="1019">
                <a:solidFill>
                  <a:srgbClr val="2A2F2D"/>
                </a:solidFill>
                <a:latin typeface="Verdana"/>
              </a:defRPr>
            </a:pPr>
            <a:r>
              <a:t>•  Traffic Signals (#1 Cause): Accounts for 282,772 hours (34.1% of classified delay), making signal coordination and adaptive retiming the most cost-effective interim solution.</a:t>
            </a:r>
          </a:p>
          <a:p>
            <a:pPr>
              <a:spcAft>
                <a:spcPts val="600"/>
              </a:spcAft>
              <a:defRPr sz="1019">
                <a:solidFill>
                  <a:srgbClr val="2A2F2D"/>
                </a:solidFill>
                <a:latin typeface="Verdana"/>
              </a:defRPr>
            </a:pPr>
            <a:r>
              <a:t>•  Unclassified Delay (25.7%): 212,763 hours caused by unreported stalls, merging friction, driver hesitation, and localized commercial driveway conflicts.</a:t>
            </a:r>
          </a:p>
          <a:p>
            <a:pPr>
              <a:spcAft>
                <a:spcPts val="600"/>
              </a:spcAft>
              <a:defRPr sz="1019">
                <a:solidFill>
                  <a:srgbClr val="2A2F2D"/>
                </a:solidFill>
                <a:latin typeface="Verdana"/>
              </a:defRPr>
            </a:pPr>
            <a:r>
              <a:t>•  Multiple Causes (23.5%): 195,115 hours occurring when 2+ events overlap (e.g. crashes in work zones during rain). Assigned to a single mutually exclusive bucket to avoid double-counting.</a:t>
            </a:r>
          </a:p>
          <a:p>
            <a:pPr>
              <a:spcAft>
                <a:spcPts val="600"/>
              </a:spcAft>
              <a:defRPr sz="1019">
                <a:solidFill>
                  <a:srgbClr val="2A2F2D"/>
                </a:solidFill>
                <a:latin typeface="Verdana"/>
              </a:defRPr>
            </a:pPr>
            <a:r>
              <a:t>•  Incidents &amp; Weather: Incidents caused 58,907 hours (7.1%) while weather added 47,143 hours (5.7%). Recurrent capacity bottlenecking accounted for just 14,416 hours (1.7%).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900" b="1">
                <a:solidFill>
                  <a:srgbClr val="E8985E"/>
                </a:solidFill>
                <a:latin typeface="Verdana"/>
              </a:defRPr>
            </a:pPr>
            <a:r>
              <a:t>2026 CONGESTION MANAGEMENT PROCESS (CMP) REPORT</a:t>
            </a:r>
          </a:p>
          <a:p>
            <a:pPr>
              <a:defRPr sz="2200" b="1">
                <a:solidFill>
                  <a:srgbClr val="1B2040"/>
                </a:solidFill>
                <a:latin typeface="Georgia"/>
              </a:defRPr>
            </a:pPr>
            <a:r>
              <a:t>Cross-County Commuting Dynamics: 47.9% Out-of-County Work Flow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234440"/>
            <a:ext cx="11094415" cy="25400"/>
          </a:xfrm>
          <a:prstGeom prst="rect">
            <a:avLst/>
          </a:prstGeom>
          <a:solidFill>
            <a:srgbClr val="E89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48640" y="1463040"/>
            <a:ext cx="3474720" cy="4846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1B2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31089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 b="1">
                <a:solidFill>
                  <a:srgbClr val="DC2626"/>
                </a:solidFill>
                <a:latin typeface="Verdana"/>
              </a:defRPr>
            </a:pPr>
            <a:r>
              <a:t>DECLINING LOCAL EMPLOYMENT</a:t>
            </a:r>
          </a:p>
          <a:p>
            <a:pPr>
              <a:spcAft>
                <a:spcPts val="1200"/>
              </a:spcAft>
              <a:defRPr sz="1500" b="1">
                <a:solidFill>
                  <a:srgbClr val="1B2040"/>
                </a:solidFill>
                <a:latin typeface="Georgia"/>
              </a:defRPr>
            </a:pPr>
            <a:r>
              <a:t>In-County Alignment Drops to 52.1%</a:t>
            </a:r>
          </a:p>
          <a:p>
            <a:pPr>
              <a:defRPr sz="1100">
                <a:solidFill>
                  <a:srgbClr val="2A2F2D"/>
                </a:solidFill>
                <a:latin typeface="Verdana"/>
              </a:defRPr>
            </a:pPr>
            <a:r>
              <a:t>Workers residing and working in the same county fell from 64.3% in 2005 to 52.8% in 2020 and 52.1% in 2023. Over 47.9% of all regional workers now commute across county borders daily.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297679" y="1463040"/>
            <a:ext cx="3474720" cy="4846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1B2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480559" y="1645920"/>
            <a:ext cx="31089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 b="1">
                <a:solidFill>
                  <a:srgbClr val="DC2626"/>
                </a:solidFill>
                <a:latin typeface="Verdana"/>
              </a:defRPr>
            </a:pPr>
            <a:r>
              <a:t>CATAWBA REGIONAL JOB HUB</a:t>
            </a:r>
          </a:p>
          <a:p>
            <a:pPr>
              <a:spcAft>
                <a:spcPts val="1200"/>
              </a:spcAft>
              <a:defRPr sz="1500" b="1">
                <a:solidFill>
                  <a:srgbClr val="1B2040"/>
                </a:solidFill>
                <a:latin typeface="Georgia"/>
              </a:defRPr>
            </a:pPr>
            <a:r>
              <a:t>Heavy Inbound Commute Attraction</a:t>
            </a:r>
          </a:p>
          <a:p>
            <a:pPr>
              <a:defRPr sz="1100">
                <a:solidFill>
                  <a:srgbClr val="2A2F2D"/>
                </a:solidFill>
                <a:latin typeface="Verdana"/>
              </a:defRPr>
            </a:pPr>
            <a:r>
              <a:t>Catawba County serves as the central economic engine, drawing over 6,800 daily commuters from Caldwell, 2,400 from Burke, and 4,100 from Alexander County along primary arterials.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46718" y="1463040"/>
            <a:ext cx="3474720" cy="4846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1B2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598" y="1645920"/>
            <a:ext cx="31089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 b="1">
                <a:solidFill>
                  <a:srgbClr val="DC2626"/>
                </a:solidFill>
                <a:latin typeface="Verdana"/>
              </a:defRPr>
            </a:pPr>
            <a:r>
              <a:t>CORRIDOR RELIANCE</a:t>
            </a:r>
          </a:p>
          <a:p>
            <a:pPr>
              <a:spcAft>
                <a:spcPts val="1200"/>
              </a:spcAft>
              <a:defRPr sz="1500" b="1">
                <a:solidFill>
                  <a:srgbClr val="1B2040"/>
                </a:solidFill>
                <a:latin typeface="Georgia"/>
              </a:defRPr>
            </a:pPr>
            <a:r>
              <a:t>Pressure on Primary Trunk Lines</a:t>
            </a:r>
          </a:p>
          <a:p>
            <a:pPr>
              <a:defRPr sz="1100">
                <a:solidFill>
                  <a:srgbClr val="2A2F2D"/>
                </a:solidFill>
                <a:latin typeface="Verdana"/>
              </a:defRPr>
            </a:pPr>
            <a:r>
              <a:t>Regional commuting places intense daily pressure on primary inter-county trunk lines: I-40, US-321, NC-16, NC-150, and US-64, driving the need for multi-modal corridor coordination.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900" b="1">
                <a:solidFill>
                  <a:srgbClr val="E8985E"/>
                </a:solidFill>
                <a:latin typeface="Verdana"/>
              </a:defRPr>
            </a:pPr>
            <a:r>
              <a:t>2026 CONGESTION MANAGEMENT PROCESS (CMP) REPORT</a:t>
            </a:r>
          </a:p>
          <a:p>
            <a:pPr>
              <a:defRPr sz="2200" b="1">
                <a:solidFill>
                  <a:srgbClr val="1B2040"/>
                </a:solidFill>
                <a:latin typeface="Georgia"/>
              </a:defRPr>
            </a:pPr>
            <a:r>
              <a:t>CMP Composite Evaluation Methodology: 50-Point Scoring Framework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234440"/>
            <a:ext cx="11094415" cy="25400"/>
          </a:xfrm>
          <a:prstGeom prst="rect">
            <a:avLst/>
          </a:prstGeom>
          <a:solidFill>
            <a:srgbClr val="E89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48640" y="1463040"/>
            <a:ext cx="11094415" cy="8961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55448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1B2040"/>
                </a:solidFill>
                <a:latin typeface="Verdana"/>
              </a:rPr>
              <a:t>1. BOTTLENECK VOLUME RANK (Max 10 Points): </a:t>
            </a:r>
            <a:r>
              <a:rPr sz="1000">
                <a:solidFill>
                  <a:srgbClr val="2A2F2D"/>
                </a:solidFill>
                <a:latin typeface="Verdana"/>
              </a:rPr>
              <a:t>Measures raw queue duration and delay volume derived from RITIS probe analytics. Ranks 1-5 receive 10 pts; Ranks 6-10 receive 7 pts; Ranks 11-15 receive 5 pts; Ranks 16-20 receive 3 pts; Ranks 21-25 receive 1 pt.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450592"/>
            <a:ext cx="11094415" cy="8961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2542032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1B2040"/>
                </a:solidFill>
                <a:latin typeface="Verdana"/>
              </a:rPr>
              <a:t>2. TRAVEL RELIABILITY (PTI) (Max 10 Points): </a:t>
            </a:r>
            <a:r>
              <a:rPr sz="1000">
                <a:solidFill>
                  <a:srgbClr val="2A2F2D"/>
                </a:solidFill>
                <a:latin typeface="Verdana"/>
              </a:rPr>
              <a:t>Planning Time Index (95th percentile buffer time). Evaluates travel time unreliability and required buffer time. PTI &gt; 3.0 = 10 pts; 2.0-3.0 = 7 pts; 1.5-2.0 = 5 pts; 1.2-1.5 = 3 pts.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3438144"/>
            <a:ext cx="11094415" cy="8961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31520" y="3529584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1B2040"/>
                </a:solidFill>
                <a:latin typeface="Verdana"/>
              </a:rPr>
              <a:t>3. PEAK CONGESTION (TTI) (Max 10 Points): </a:t>
            </a:r>
            <a:r>
              <a:rPr sz="1000">
                <a:solidFill>
                  <a:srgbClr val="2A2F2D"/>
                </a:solidFill>
                <a:latin typeface="Verdana"/>
              </a:rPr>
              <a:t>Travel Time Index (peak / free-flow speed). Evaluates average peak congestion levels. TTI &gt; 2.0 = 10 pts; 1.5-2.0 = 7 pts; 1.2-1.5 = 5 pts; 1.1-1.2 = 3 pts.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4425696"/>
            <a:ext cx="11094415" cy="8961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31520" y="4517136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1B2040"/>
                </a:solidFill>
                <a:latin typeface="Verdana"/>
              </a:rPr>
              <a:t>4. ACCIDENT FREQUENCY (Max 10 Points): </a:t>
            </a:r>
            <a:r>
              <a:rPr sz="1000">
                <a:solidFill>
                  <a:srgbClr val="2A2F2D"/>
                </a:solidFill>
                <a:latin typeface="Verdana"/>
              </a:rPr>
              <a:t>Total reported crash volume over the 2024-2025 evaluation window. Evaluates non-recurring safety risk. Crashes &gt; 40 = 10 pts; 30-40 = 7 pts; 20-30 = 5 pts; 10-20 = 3 pts.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5413248"/>
            <a:ext cx="11094415" cy="8961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31520" y="5504688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1B2040"/>
                </a:solidFill>
                <a:latin typeface="Verdana"/>
              </a:rPr>
              <a:t>5. SEVERITY INDEX (EPDO) (Max 10 Points): </a:t>
            </a:r>
            <a:r>
              <a:rPr sz="1000">
                <a:solidFill>
                  <a:srgbClr val="2A2F2D"/>
                </a:solidFill>
                <a:latin typeface="Verdana"/>
              </a:rPr>
              <a:t>Equivalent Property Damage Only rating (EPDO points / crash total). Measures crash severity. Severity Index &gt; 5.0 = 8-10 pts; 3.0-5.0 = 5-7 pts; 1.5-3.0 = 2-4 pts.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900" b="1">
                <a:solidFill>
                  <a:srgbClr val="E8985E"/>
                </a:solidFill>
                <a:latin typeface="Verdana"/>
              </a:defRPr>
            </a:pPr>
            <a:r>
              <a:t>2026 CONGESTION MANAGEMENT PROCESS (CMP) REPORT</a:t>
            </a:r>
          </a:p>
          <a:p>
            <a:pPr>
              <a:defRPr sz="2200" b="1">
                <a:solidFill>
                  <a:srgbClr val="1B2040"/>
                </a:solidFill>
                <a:latin typeface="Georgia"/>
              </a:defRPr>
            </a:pPr>
            <a:r>
              <a:t>Safety Scoring Framework: Crash Frequency vs. EPDO Severity Index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234440"/>
            <a:ext cx="11094415" cy="25400"/>
          </a:xfrm>
          <a:prstGeom prst="rect">
            <a:avLst/>
          </a:prstGeom>
          <a:solidFill>
            <a:srgbClr val="E89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48640" y="1463040"/>
            <a:ext cx="5394960" cy="4846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50292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1B2040"/>
                </a:solidFill>
                <a:latin typeface="Georgia"/>
              </a:defRPr>
            </a:pPr>
            <a:r>
              <a:t>1. Accident Count Scoring (Max 10 Pts)</a:t>
            </a:r>
          </a:p>
          <a:p>
            <a:pPr>
              <a:spcAft>
                <a:spcPts val="600"/>
              </a:spcAft>
              <a:defRPr sz="1050">
                <a:solidFill>
                  <a:srgbClr val="2A2F2D"/>
                </a:solidFill>
                <a:latin typeface="Verdana"/>
              </a:defRPr>
            </a:pPr>
            <a:r>
              <a:t>•  Measures non-recurring congestion frequency and crash incident probability across the 2024-2025 tracking window.</a:t>
            </a:r>
          </a:p>
          <a:p>
            <a:pPr>
              <a:spcAft>
                <a:spcPts val="600"/>
              </a:spcAft>
              <a:defRPr sz="1050">
                <a:solidFill>
                  <a:srgbClr val="2A2F2D"/>
                </a:solidFill>
                <a:latin typeface="Verdana"/>
              </a:defRPr>
            </a:pPr>
            <a:r>
              <a:t>•  High-Volume Hotspots: Locations with 40+ crashes (e.g. US-321 N @ Maizel Rd with 47 crashes, NC-181 N with 45 crashes) receive the full 10-point maximum.</a:t>
            </a:r>
          </a:p>
          <a:p>
            <a:pPr>
              <a:spcAft>
                <a:spcPts val="600"/>
              </a:spcAft>
              <a:defRPr sz="1050">
                <a:solidFill>
                  <a:srgbClr val="2A2F2D"/>
                </a:solidFill>
                <a:latin typeface="Verdana"/>
              </a:defRPr>
            </a:pPr>
            <a:r>
              <a:t>•  Moderate-Volume Locations: 30-40 crashes earn 7 points (e.g. NC-150 @ NC-16 with 32 crashes); 20-30 crashes earn 5 points.</a:t>
            </a:r>
          </a:p>
          <a:p>
            <a:pPr>
              <a:spcAft>
                <a:spcPts val="600"/>
              </a:spcAft>
              <a:defRPr sz="1050">
                <a:solidFill>
                  <a:srgbClr val="2A2F2D"/>
                </a:solidFill>
                <a:latin typeface="Verdana"/>
              </a:defRPr>
            </a:pPr>
            <a:r>
              <a:t>•  Lower-Volume Locations: &lt;10 crashes earn 0-3 points, ensuring safety points are directed where crash frequency is highest.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48095" y="1463040"/>
            <a:ext cx="5394960" cy="4846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30975" y="1645920"/>
            <a:ext cx="50292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1B2040"/>
                </a:solidFill>
                <a:latin typeface="Georgia"/>
              </a:defRPr>
            </a:pPr>
            <a:r>
              <a:t>2. EPDO Severity Index Scoring (Max 10 Pts)</a:t>
            </a:r>
          </a:p>
          <a:p>
            <a:pPr>
              <a:spcAft>
                <a:spcPts val="600"/>
              </a:spcAft>
              <a:defRPr sz="1050">
                <a:solidFill>
                  <a:srgbClr val="2A2F2D"/>
                </a:solidFill>
                <a:latin typeface="Verdana"/>
              </a:defRPr>
            </a:pPr>
            <a:r>
              <a:t>•  Formula: Severity Index = Total EPDO (Equivalent Property Damage Only) Points / Total Crash Count.</a:t>
            </a:r>
          </a:p>
          <a:p>
            <a:pPr>
              <a:spcAft>
                <a:spcPts val="600"/>
              </a:spcAft>
              <a:defRPr sz="1050">
                <a:solidFill>
                  <a:srgbClr val="2A2F2D"/>
                </a:solidFill>
                <a:latin typeface="Verdana"/>
              </a:defRPr>
            </a:pPr>
            <a:r>
              <a:t>•  Severity Weighting: Distinguishes minor property-damage collisions (1.0 EPDO) from severe injury and fatal crashes (weighted up to 76+ EPDO).</a:t>
            </a:r>
          </a:p>
          <a:p>
            <a:pPr>
              <a:spcAft>
                <a:spcPts val="600"/>
              </a:spcAft>
              <a:defRPr sz="1050">
                <a:solidFill>
                  <a:srgbClr val="2A2F2D"/>
                </a:solidFill>
                <a:latin typeface="Verdana"/>
              </a:defRPr>
            </a:pPr>
            <a:r>
              <a:t>•  High Severity Spotlights: US-321N @ Mt Herman Rd features a regional-high 12.71 Severity Index (earning 8 Severity Pts).</a:t>
            </a:r>
          </a:p>
          <a:p>
            <a:pPr>
              <a:spcAft>
                <a:spcPts val="600"/>
              </a:spcAft>
              <a:defRPr sz="1050">
                <a:solidFill>
                  <a:srgbClr val="2A2F2D"/>
                </a:solidFill>
                <a:latin typeface="Verdana"/>
              </a:defRPr>
            </a:pPr>
            <a:r>
              <a:t>•  Commercial Access Risks: US-70 W @ Malcolm Blvd features a 5.23 Severity Index (7 Severity Pts) due to high-speed commercial turning conflicts.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900" b="1">
                <a:solidFill>
                  <a:srgbClr val="E8985E"/>
                </a:solidFill>
                <a:latin typeface="Verdana"/>
              </a:defRPr>
            </a:pPr>
            <a:r>
              <a:t>2026 CONGESTION MANAGEMENT PROCESS (CMP) REPORT</a:t>
            </a:r>
          </a:p>
          <a:p>
            <a:pPr>
              <a:defRPr sz="2200" b="1">
                <a:solidFill>
                  <a:srgbClr val="1B2040"/>
                </a:solidFill>
                <a:latin typeface="Georgia"/>
              </a:defRPr>
            </a:pPr>
            <a:r>
              <a:t>Understanding RITIS Volume Rank vs. Composite CMP Priority Score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234440"/>
            <a:ext cx="11094415" cy="25400"/>
          </a:xfrm>
          <a:prstGeom prst="rect">
            <a:avLst/>
          </a:prstGeom>
          <a:solidFill>
            <a:srgbClr val="E89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48640" y="1463040"/>
            <a:ext cx="5394960" cy="4846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1B2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50292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DC2626"/>
                </a:solidFill>
                <a:latin typeface="Georgia"/>
              </a:defRPr>
            </a:pPr>
            <a:r>
              <a:t>RITIS Bottleneck Rank (1 to 30)</a:t>
            </a:r>
          </a:p>
          <a:p>
            <a:pPr>
              <a:spcAft>
                <a:spcPts val="800"/>
              </a:spcAft>
              <a:defRPr sz="1050">
                <a:solidFill>
                  <a:srgbClr val="2A2F2D"/>
                </a:solidFill>
                <a:latin typeface="Verdana"/>
              </a:defRPr>
            </a:pPr>
            <a:r>
              <a:t>•  Pure Measure of Delay Volume: Measures raw queue length, daily congestion duration, and vehicle-hours of delay.</a:t>
            </a:r>
          </a:p>
          <a:p>
            <a:pPr>
              <a:spcAft>
                <a:spcPts val="800"/>
              </a:spcAft>
              <a:defRPr sz="1050">
                <a:solidFill>
                  <a:srgbClr val="2A2F2D"/>
                </a:solidFill>
                <a:latin typeface="Verdana"/>
              </a:defRPr>
            </a:pPr>
            <a:r>
              <a:t>•  Feeds 1 Category (Max 10 Pts): Ranks 1-5 receive 10 pts in the CMP matrix; Ranks 26-30 receive 0 pts.</a:t>
            </a:r>
          </a:p>
          <a:p>
            <a:pPr>
              <a:spcAft>
                <a:spcPts val="800"/>
              </a:spcAft>
              <a:defRPr sz="1050">
                <a:solidFill>
                  <a:srgbClr val="2A2F2D"/>
                </a:solidFill>
                <a:latin typeface="Verdana"/>
              </a:defRPr>
            </a:pPr>
            <a:r>
              <a:t>•  Case Study — McDonald Pkwy S @ I-40: Holds Bottleneck Volume Rank #1 due to massive daily interchange queuing, earning 10.0 Bottleneck points.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48095" y="1463040"/>
            <a:ext cx="5394960" cy="4846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1B2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30975" y="1645920"/>
            <a:ext cx="502920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1B2040"/>
                </a:solidFill>
                <a:latin typeface="Georgia"/>
              </a:defRPr>
            </a:pPr>
            <a:r>
              <a:t>CMP Composite TOTAL Score (Out of 50)</a:t>
            </a:r>
          </a:p>
          <a:p>
            <a:pPr>
              <a:spcAft>
                <a:spcPts val="800"/>
              </a:spcAft>
              <a:defRPr sz="1050">
                <a:solidFill>
                  <a:srgbClr val="2A2F2D"/>
                </a:solidFill>
                <a:latin typeface="Verdana"/>
              </a:defRPr>
            </a:pPr>
            <a:r>
              <a:t>•  Comprehensive Priority Metric: Sums Bottleneck Volume (10) + PTI Reliability (10) + TTI Congestion (10) + Crash Count (10) + Severity Index (10).</a:t>
            </a:r>
          </a:p>
          <a:p>
            <a:pPr>
              <a:spcAft>
                <a:spcPts val="800"/>
              </a:spcAft>
              <a:defRPr sz="1050">
                <a:solidFill>
                  <a:srgbClr val="2A2F2D"/>
                </a:solidFill>
                <a:latin typeface="Verdana"/>
              </a:defRPr>
            </a:pPr>
            <a:r>
              <a:t>•  Multi-Dimensional Assessment: Allows a location with moderate raw delay to rank as the #1 regional priority if travel reliability is severe and crashes are high.</a:t>
            </a:r>
          </a:p>
          <a:p>
            <a:pPr>
              <a:spcAft>
                <a:spcPts val="800"/>
              </a:spcAft>
              <a:defRPr sz="1050">
                <a:solidFill>
                  <a:srgbClr val="2A2F2D"/>
                </a:solidFill>
                <a:latin typeface="Verdana"/>
              </a:defRPr>
            </a:pPr>
            <a:r>
              <a:t>•  Case Study — NC-181 N @ Union St: Holds Volume Rank #15 (5.0 Bottleneck pts), but maxes out in Travel Unreliability (PTI 2.7) and Crash Volume (45 crashes), giving it the #1 Highest CMP Composite Score (32.0).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900" b="1">
                <a:solidFill>
                  <a:srgbClr val="E8985E"/>
                </a:solidFill>
                <a:latin typeface="Verdana"/>
              </a:defRPr>
            </a:pPr>
            <a:r>
              <a:t>2026 CONGESTION MANAGEMENT PROCESS (CMP) REPORT</a:t>
            </a:r>
          </a:p>
          <a:p>
            <a:pPr>
              <a:defRPr sz="2200" b="1">
                <a:solidFill>
                  <a:srgbClr val="1B2040"/>
                </a:solidFill>
                <a:latin typeface="Georgia"/>
              </a:defRPr>
            </a:pPr>
            <a:r>
              <a:t>2026 Regional Bottleneck Summary: Overall Score Drop to 15.83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234440"/>
            <a:ext cx="11094415" cy="25400"/>
          </a:xfrm>
          <a:prstGeom prst="rect">
            <a:avLst/>
          </a:prstGeom>
          <a:solidFill>
            <a:srgbClr val="E89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48640" y="1463040"/>
            <a:ext cx="53035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600200"/>
            <a:ext cx="49377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B2040"/>
                </a:solidFill>
                <a:latin typeface="Georgia"/>
              </a:defRPr>
            </a:pPr>
            <a:r>
              <a:t>15.83 PTS</a:t>
            </a:r>
          </a:p>
          <a:p>
            <a:pPr>
              <a:spcAft>
                <a:spcPts val="600"/>
              </a:spcAft>
              <a:defRPr sz="1300" b="1">
                <a:solidFill>
                  <a:srgbClr val="E8985E"/>
                </a:solidFill>
                <a:latin typeface="Verdana"/>
              </a:defRPr>
            </a:pPr>
            <a:r>
              <a:t>2026 Regional Average Score</a:t>
            </a:r>
          </a:p>
          <a:p>
            <a:pPr>
              <a:defRPr sz="1050">
                <a:solidFill>
                  <a:srgbClr val="2A2F2D"/>
                </a:solidFill>
                <a:latin typeface="Verdana"/>
              </a:defRPr>
            </a:pPr>
            <a:r>
              <a:t>Down from 16.87 in 2024 (-6.1% reduction) across top 30 bottlenecks.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26480" y="1463040"/>
            <a:ext cx="53035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309360" y="1600200"/>
            <a:ext cx="49377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B2040"/>
                </a:solidFill>
                <a:latin typeface="Georgia"/>
              </a:defRPr>
            </a:pPr>
            <a:r>
              <a:t>13 SITES</a:t>
            </a:r>
          </a:p>
          <a:p>
            <a:pPr>
              <a:spcAft>
                <a:spcPts val="600"/>
              </a:spcAft>
              <a:defRPr sz="1300" b="1">
                <a:solidFill>
                  <a:srgbClr val="E8985E"/>
                </a:solidFill>
                <a:latin typeface="Verdana"/>
              </a:defRPr>
            </a:pPr>
            <a:r>
              <a:t>Catawba County Focus</a:t>
            </a:r>
          </a:p>
          <a:p>
            <a:pPr>
              <a:defRPr sz="1050">
                <a:solidFill>
                  <a:srgbClr val="2A2F2D"/>
                </a:solidFill>
                <a:latin typeface="Verdana"/>
              </a:defRPr>
            </a:pPr>
            <a:r>
              <a:t>Represents 43.3% of regional bottlenecks, centered on I-40, US-321, and NC-127.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3931920"/>
            <a:ext cx="53035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31520" y="4069080"/>
            <a:ext cx="49377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B2040"/>
                </a:solidFill>
                <a:latin typeface="Georgia"/>
              </a:defRPr>
            </a:pPr>
            <a:r>
              <a:t>12 SITES</a:t>
            </a:r>
          </a:p>
          <a:p>
            <a:pPr>
              <a:spcAft>
                <a:spcPts val="600"/>
              </a:spcAft>
              <a:defRPr sz="1300" b="1">
                <a:solidFill>
                  <a:srgbClr val="E8985E"/>
                </a:solidFill>
                <a:latin typeface="Verdana"/>
              </a:defRPr>
            </a:pPr>
            <a:r>
              <a:t>Burke County Focus</a:t>
            </a:r>
          </a:p>
          <a:p>
            <a:pPr>
              <a:defRPr sz="1050">
                <a:solidFill>
                  <a:srgbClr val="2A2F2D"/>
                </a:solidFill>
                <a:latin typeface="Verdana"/>
              </a:defRPr>
            </a:pPr>
            <a:r>
              <a:t>Represents 40.0% of regional bottlenecks, centered on Morganton I-40 interchange ramps.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80" y="3931920"/>
            <a:ext cx="53035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309360" y="4069080"/>
            <a:ext cx="49377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B2040"/>
                </a:solidFill>
                <a:latin typeface="Georgia"/>
              </a:defRPr>
            </a:pPr>
            <a:r>
              <a:t>5 SITES</a:t>
            </a:r>
          </a:p>
          <a:p>
            <a:pPr>
              <a:spcAft>
                <a:spcPts val="600"/>
              </a:spcAft>
              <a:defRPr sz="1300" b="1">
                <a:solidFill>
                  <a:srgbClr val="E8985E"/>
                </a:solidFill>
                <a:latin typeface="Verdana"/>
              </a:defRPr>
            </a:pPr>
            <a:r>
              <a:t>Caldwell &amp; Alexander</a:t>
            </a:r>
          </a:p>
          <a:p>
            <a:pPr>
              <a:defRPr sz="1050">
                <a:solidFill>
                  <a:srgbClr val="2A2F2D"/>
                </a:solidFill>
                <a:latin typeface="Verdana"/>
              </a:defRPr>
            </a:pPr>
            <a:r>
              <a:t>Caldwell holds 3 sites (US-321 corridor); Alexander holds 2 sites (NC-16 corridor).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900" b="1">
                <a:solidFill>
                  <a:srgbClr val="E8985E"/>
                </a:solidFill>
                <a:latin typeface="Verdana"/>
              </a:defRPr>
            </a:pPr>
            <a:r>
              <a:t>2026 CONGESTION MANAGEMENT PROCESS (CMP) REPORT</a:t>
            </a:r>
          </a:p>
          <a:p>
            <a:pPr>
              <a:defRPr sz="2200" b="1">
                <a:solidFill>
                  <a:srgbClr val="1B2040"/>
                </a:solidFill>
                <a:latin typeface="Georgia"/>
              </a:defRPr>
            </a:pPr>
            <a:r>
              <a:t>2026 Complete Regional Bottleneck Inventory: All 30 Priority Locations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234440"/>
            <a:ext cx="11094415" cy="25400"/>
          </a:xfrm>
          <a:prstGeom prst="rect">
            <a:avLst/>
          </a:prstGeom>
          <a:solidFill>
            <a:srgbClr val="E89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371600"/>
          <a:ext cx="5394960" cy="5172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2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2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14325">
                <a:tc>
                  <a:txBody>
                    <a:bodyPr/>
                    <a:lstStyle/>
                    <a:p>
                      <a:pPr algn="ctr">
                        <a:defRPr sz="800" b="1">
                          <a:solidFill>
                            <a:srgbClr val="FFFFFF"/>
                          </a:solidFill>
                          <a:latin typeface="Verdana"/>
                        </a:defRPr>
                      </a:pPr>
                      <a:r>
                        <a:t>#</a:t>
                      </a:r>
                    </a:p>
                  </a:txBody>
                  <a:tcPr>
                    <a:solidFill>
                      <a:srgbClr val="1B204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800" b="1">
                          <a:solidFill>
                            <a:srgbClr val="FFFFFF"/>
                          </a:solidFill>
                          <a:latin typeface="Verdana"/>
                        </a:defRPr>
                      </a:pPr>
                      <a:r>
                        <a:t>Head Location</a:t>
                      </a:r>
                    </a:p>
                  </a:txBody>
                  <a:tcPr>
                    <a:solidFill>
                      <a:srgbClr val="1B204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800" b="1">
                          <a:solidFill>
                            <a:srgbClr val="FFFFFF"/>
                          </a:solidFill>
                          <a:latin typeface="Verdana"/>
                        </a:defRPr>
                      </a:pPr>
                      <a:r>
                        <a:t>County</a:t>
                      </a:r>
                    </a:p>
                  </a:txBody>
                  <a:tcPr>
                    <a:solidFill>
                      <a:srgbClr val="1B204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800" b="1">
                          <a:solidFill>
                            <a:srgbClr val="FFFFFF"/>
                          </a:solidFill>
                          <a:latin typeface="Verdana"/>
                        </a:defRPr>
                      </a:pPr>
                      <a:r>
                        <a:t>'26 Score</a:t>
                      </a:r>
                    </a:p>
                  </a:txBody>
                  <a:tcPr>
                    <a:solidFill>
                      <a:srgbClr val="1B204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800" b="1">
                          <a:solidFill>
                            <a:srgbClr val="FFFFFF"/>
                          </a:solidFill>
                          <a:latin typeface="Verdana"/>
                        </a:defRPr>
                      </a:pPr>
                      <a:r>
                        <a:t>'24 Score</a:t>
                      </a:r>
                    </a:p>
                  </a:txBody>
                  <a:tcPr>
                    <a:solidFill>
                      <a:srgbClr val="1B204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800" b="1">
                          <a:solidFill>
                            <a:srgbClr val="FFFFFF"/>
                          </a:solidFill>
                          <a:latin typeface="Verdana"/>
                        </a:defRPr>
                      </a:pPr>
                      <a:r>
                        <a:t>PTI</a:t>
                      </a:r>
                    </a:p>
                  </a:txBody>
                  <a:tcPr>
                    <a:solidFill>
                      <a:srgbClr val="1B204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800" b="1">
                          <a:solidFill>
                            <a:srgbClr val="FFFFFF"/>
                          </a:solidFill>
                          <a:latin typeface="Verdana"/>
                        </a:defRPr>
                      </a:pPr>
                      <a:r>
                        <a:t>TTI</a:t>
                      </a:r>
                    </a:p>
                  </a:txBody>
                  <a:tcPr>
                    <a:solidFill>
                      <a:srgbClr val="1B204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800" b="1">
                          <a:solidFill>
                            <a:srgbClr val="FFFFFF"/>
                          </a:solidFill>
                          <a:latin typeface="Verdana"/>
                        </a:defRPr>
                      </a:pPr>
                      <a:r>
                        <a:t>Crashes</a:t>
                      </a:r>
                    </a:p>
                  </a:txBody>
                  <a:tcPr>
                    <a:solidFill>
                      <a:srgbClr val="1B2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rPr dirty="0"/>
                        <a:t>NC-181 N @ US-64/US-70-BR/..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Burk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 b="1">
                          <a:solidFill>
                            <a:srgbClr val="1B2040"/>
                          </a:solidFill>
                          <a:latin typeface="Verdana"/>
                        </a:defRPr>
                      </a:pPr>
                      <a:r>
                        <a:t>32.0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33.0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2.7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1.8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45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2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NC-150 W @ NC-16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Cata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 b="1">
                          <a:solidFill>
                            <a:srgbClr val="1B2040"/>
                          </a:solidFill>
                          <a:latin typeface="Verdana"/>
                        </a:defRPr>
                      </a:pPr>
                      <a:r>
                        <a:t>31.0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29.0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2.1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1.5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32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3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US-64 W @ I-40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Burk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 b="1">
                          <a:solidFill>
                            <a:srgbClr val="1B2040"/>
                          </a:solidFill>
                          <a:latin typeface="Verdana"/>
                        </a:defRPr>
                      </a:pPr>
                      <a:r>
                        <a:t>29.0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29.0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2.5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1.4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42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4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MCDONALD PKWY S @ I-40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Cata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 b="1">
                          <a:solidFill>
                            <a:srgbClr val="1B2040"/>
                          </a:solidFill>
                          <a:latin typeface="Verdana"/>
                        </a:defRPr>
                      </a:pPr>
                      <a:r>
                        <a:t>27.0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27.0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1.4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1.1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38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5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US-321-ALT S @ US-321/HICK..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Cald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 b="1">
                          <a:solidFill>
                            <a:srgbClr val="1B2040"/>
                          </a:solidFill>
                          <a:latin typeface="Verdana"/>
                        </a:defRPr>
                      </a:pPr>
                      <a:r>
                        <a:t>26.0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26.0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4.2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3.1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12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6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29th Ave Dr NE @ NC-127/N ..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Cata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 b="1">
                          <a:solidFill>
                            <a:srgbClr val="1B2040"/>
                          </a:solidFill>
                          <a:latin typeface="Verdana"/>
                        </a:defRPr>
                      </a:pPr>
                      <a:r>
                        <a:t>25.0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6.0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3.4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1.9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27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7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NC-18 S @ I-40/BUSH DR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Burk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 b="1">
                          <a:solidFill>
                            <a:srgbClr val="1B2040"/>
                          </a:solidFill>
                          <a:latin typeface="Verdana"/>
                        </a:defRPr>
                      </a:pPr>
                      <a:r>
                        <a:t>23.0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25.0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1.4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1.2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15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8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US-321 N @ MAIZEL RD/NEW F..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Cald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 b="1">
                          <a:solidFill>
                            <a:srgbClr val="1B2040"/>
                          </a:solidFill>
                          <a:latin typeface="Verdana"/>
                        </a:defRPr>
                      </a:pPr>
                      <a:r>
                        <a:t>23.0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25.0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1.4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1.1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47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9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US-70 W @ MALCOLM BLVD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Burk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 b="1">
                          <a:solidFill>
                            <a:srgbClr val="1B2040"/>
                          </a:solidFill>
                          <a:latin typeface="Verdana"/>
                        </a:defRPr>
                      </a:pPr>
                      <a:r>
                        <a:t>18.0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25.0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1.2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1.1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16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10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I-40 W @ BETHEL RD/EXIT 106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Burk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 b="1">
                          <a:solidFill>
                            <a:srgbClr val="1B2040"/>
                          </a:solidFill>
                          <a:latin typeface="Verdana"/>
                        </a:defRPr>
                      </a:pPr>
                      <a:r>
                        <a:t>16.0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22.0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1.1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1.1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8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11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NC-16 N @ US-64/NC-90/W MA..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Alex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 b="1">
                          <a:solidFill>
                            <a:srgbClr val="1B2040"/>
                          </a:solidFill>
                          <a:latin typeface="Verdana"/>
                        </a:defRPr>
                      </a:pPr>
                      <a:r>
                        <a:t>15.0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22.0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1.3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1.1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16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12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I-40 W @ US-321/EXIT 123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Cata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 b="1">
                          <a:solidFill>
                            <a:srgbClr val="1B2040"/>
                          </a:solidFill>
                          <a:latin typeface="Verdana"/>
                        </a:defRPr>
                      </a:pPr>
                      <a:r>
                        <a:t>15.0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21.0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1.7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1.1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18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13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US-321 S @ 2ND AVE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Cata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 b="1">
                          <a:solidFill>
                            <a:srgbClr val="1B2040"/>
                          </a:solidFill>
                          <a:latin typeface="Verdana"/>
                        </a:defRPr>
                      </a:pPr>
                      <a:r>
                        <a:t>15.0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21.0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1.2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1.1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27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14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I-40 W @ EXIT 125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Cata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 b="1">
                          <a:solidFill>
                            <a:srgbClr val="1B2040"/>
                          </a:solidFill>
                          <a:latin typeface="Verdana"/>
                        </a:defRPr>
                      </a:pPr>
                      <a:r>
                        <a:t>15.0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20.0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1.2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1.0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43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15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US-70 E @ LENOIR RHYNE BLV..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Cata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 b="1">
                          <a:solidFill>
                            <a:srgbClr val="1B2040"/>
                          </a:solidFill>
                          <a:latin typeface="Verdana"/>
                        </a:defRPr>
                      </a:pPr>
                      <a:r>
                        <a:t>15.0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20.0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1.4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1.1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rPr dirty="0"/>
                        <a:t>38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248095" y="1371600"/>
          <a:ext cx="5394960" cy="5172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2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2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14325">
                <a:tc>
                  <a:txBody>
                    <a:bodyPr/>
                    <a:lstStyle/>
                    <a:p>
                      <a:pPr algn="ctr">
                        <a:defRPr sz="800" b="1">
                          <a:solidFill>
                            <a:srgbClr val="FFFFFF"/>
                          </a:solidFill>
                          <a:latin typeface="Verdana"/>
                        </a:defRPr>
                      </a:pPr>
                      <a:r>
                        <a:t>#</a:t>
                      </a:r>
                    </a:p>
                  </a:txBody>
                  <a:tcPr>
                    <a:solidFill>
                      <a:srgbClr val="1B204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800" b="1">
                          <a:solidFill>
                            <a:srgbClr val="FFFFFF"/>
                          </a:solidFill>
                          <a:latin typeface="Verdana"/>
                        </a:defRPr>
                      </a:pPr>
                      <a:r>
                        <a:t>Head Location</a:t>
                      </a:r>
                    </a:p>
                  </a:txBody>
                  <a:tcPr>
                    <a:solidFill>
                      <a:srgbClr val="1B204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800" b="1">
                          <a:solidFill>
                            <a:srgbClr val="FFFFFF"/>
                          </a:solidFill>
                          <a:latin typeface="Verdana"/>
                        </a:defRPr>
                      </a:pPr>
                      <a:r>
                        <a:t>County</a:t>
                      </a:r>
                    </a:p>
                  </a:txBody>
                  <a:tcPr>
                    <a:solidFill>
                      <a:srgbClr val="1B204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800" b="1">
                          <a:solidFill>
                            <a:srgbClr val="FFFFFF"/>
                          </a:solidFill>
                          <a:latin typeface="Verdana"/>
                        </a:defRPr>
                      </a:pPr>
                      <a:r>
                        <a:t>'26 Score</a:t>
                      </a:r>
                    </a:p>
                  </a:txBody>
                  <a:tcPr>
                    <a:solidFill>
                      <a:srgbClr val="1B204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800" b="1">
                          <a:solidFill>
                            <a:srgbClr val="FFFFFF"/>
                          </a:solidFill>
                          <a:latin typeface="Verdana"/>
                        </a:defRPr>
                      </a:pPr>
                      <a:r>
                        <a:t>'24 Score</a:t>
                      </a:r>
                    </a:p>
                  </a:txBody>
                  <a:tcPr>
                    <a:solidFill>
                      <a:srgbClr val="1B204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800" b="1">
                          <a:solidFill>
                            <a:srgbClr val="FFFFFF"/>
                          </a:solidFill>
                          <a:latin typeface="Verdana"/>
                        </a:defRPr>
                      </a:pPr>
                      <a:r>
                        <a:t>PTI</a:t>
                      </a:r>
                    </a:p>
                  </a:txBody>
                  <a:tcPr>
                    <a:solidFill>
                      <a:srgbClr val="1B204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800" b="1">
                          <a:solidFill>
                            <a:srgbClr val="FFFFFF"/>
                          </a:solidFill>
                          <a:latin typeface="Verdana"/>
                        </a:defRPr>
                      </a:pPr>
                      <a:r>
                        <a:t>TTI</a:t>
                      </a:r>
                    </a:p>
                  </a:txBody>
                  <a:tcPr>
                    <a:solidFill>
                      <a:srgbClr val="1B204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800" b="1">
                          <a:solidFill>
                            <a:srgbClr val="FFFFFF"/>
                          </a:solidFill>
                          <a:latin typeface="Verdana"/>
                        </a:defRPr>
                      </a:pPr>
                      <a:r>
                        <a:t>Crashes</a:t>
                      </a:r>
                    </a:p>
                  </a:txBody>
                  <a:tcPr>
                    <a:solidFill>
                      <a:srgbClr val="1B2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16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US-321N @ Mt Herman Road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Cald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 b="1">
                          <a:solidFill>
                            <a:srgbClr val="1B2040"/>
                          </a:solidFill>
                          <a:latin typeface="Verdana"/>
                        </a:defRPr>
                      </a:pPr>
                      <a:r>
                        <a:t>14.0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6.0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1.3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1.1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9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17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I-40 W @ NC-1715/N OXFORD ..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Cata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 b="1">
                          <a:solidFill>
                            <a:srgbClr val="1B2040"/>
                          </a:solidFill>
                          <a:latin typeface="Verdana"/>
                        </a:defRPr>
                      </a:pPr>
                      <a:r>
                        <a:t>13.0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19.0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1.2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1.1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13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18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I-40 W @ OLD NC-10/NC-1761..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Burk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 b="1">
                          <a:solidFill>
                            <a:srgbClr val="1B2040"/>
                          </a:solidFill>
                          <a:latin typeface="Verdana"/>
                        </a:defRPr>
                      </a:pPr>
                      <a:r>
                        <a:t>13.0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18.0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1.1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1.0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14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19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I-40 W @ NC-114/EXIT 107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Burk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 b="1">
                          <a:solidFill>
                            <a:srgbClr val="1B2040"/>
                          </a:solidFill>
                          <a:latin typeface="Verdana"/>
                        </a:defRPr>
                      </a:pPr>
                      <a:r>
                        <a:t>13.0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15.0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1.3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1.1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6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20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US-70 E @ NC-1476/FAIRGROV..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Cata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 b="1">
                          <a:solidFill>
                            <a:srgbClr val="1B2040"/>
                          </a:solidFill>
                          <a:latin typeface="Verdana"/>
                        </a:defRPr>
                      </a:pPr>
                      <a:r>
                        <a:t>11.0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13.0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1.3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1.1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16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21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MCDONALD PKWY @ US 70/US 3..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Cata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 b="1">
                          <a:solidFill>
                            <a:srgbClr val="1B2040"/>
                          </a:solidFill>
                          <a:latin typeface="Verdana"/>
                        </a:defRPr>
                      </a:pPr>
                      <a:r>
                        <a:t>11.0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13.0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1.4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1.1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32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22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NC-127 @ 2nd Ave SE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Cata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 b="1">
                          <a:solidFill>
                            <a:srgbClr val="1B2040"/>
                          </a:solidFill>
                          <a:latin typeface="Verdana"/>
                        </a:defRPr>
                      </a:pPr>
                      <a:r>
                        <a:t>11.0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13.0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1.2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1.0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41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23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I-40 E @ CENTER ST/EXIT 119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Burk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 b="1">
                          <a:solidFill>
                            <a:srgbClr val="1B2040"/>
                          </a:solidFill>
                          <a:latin typeface="Verdana"/>
                        </a:defRPr>
                      </a:pPr>
                      <a:r>
                        <a:t>10.0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9.0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1.1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1.1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5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24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NC-10E @ NC-127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Cata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 b="1">
                          <a:solidFill>
                            <a:srgbClr val="1B2040"/>
                          </a:solidFill>
                          <a:latin typeface="Verdana"/>
                        </a:defRPr>
                      </a:pPr>
                      <a:r>
                        <a:t>10.0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6.0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1.2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1.1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19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25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I-40 W @ NC-18/EXIT 105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Burk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 b="1">
                          <a:solidFill>
                            <a:srgbClr val="1B2040"/>
                          </a:solidFill>
                          <a:latin typeface="Verdana"/>
                        </a:defRPr>
                      </a:pPr>
                      <a:r>
                        <a:t>9.0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9.0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1.1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1.1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N/a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26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I-40 W @ OLD NC-10/EXIT 118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Burk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 b="1">
                          <a:solidFill>
                            <a:srgbClr val="1B2040"/>
                          </a:solidFill>
                          <a:latin typeface="Verdana"/>
                        </a:defRPr>
                      </a:pPr>
                      <a:r>
                        <a:t>9.0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9.0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1.6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1.1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N/a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27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NC-16 N @ US-64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Alex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 b="1">
                          <a:solidFill>
                            <a:srgbClr val="1B2040"/>
                          </a:solidFill>
                          <a:latin typeface="Verdana"/>
                        </a:defRPr>
                      </a:pPr>
                      <a:r>
                        <a:t>7.0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7.0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1.3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1.1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13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28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I-40W @ Mineral Springs Mo..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Burk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 b="1">
                          <a:solidFill>
                            <a:srgbClr val="1B2040"/>
                          </a:solidFill>
                          <a:latin typeface="Verdana"/>
                        </a:defRPr>
                      </a:pPr>
                      <a:r>
                        <a:t>7.0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6.0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1.1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1.1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N/a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29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I-40W @ Malcolm BLVD/Exit ..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Burk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 b="1">
                          <a:solidFill>
                            <a:srgbClr val="1B2040"/>
                          </a:solidFill>
                          <a:latin typeface="Verdana"/>
                        </a:defRPr>
                      </a:pPr>
                      <a:r>
                        <a:t>6.0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6.0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1.4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1.1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7</a:t>
                      </a:r>
                    </a:p>
                  </a:txBody>
                  <a:tcPr marL="25400" marR="25400" marT="12700" marB="12700">
                    <a:solidFill>
                      <a:srgbClr val="EDF2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30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US-64 @ NC-90/NC-18/HARPER..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Cald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 b="1">
                          <a:solidFill>
                            <a:srgbClr val="1B2040"/>
                          </a:solidFill>
                          <a:latin typeface="Verdana"/>
                        </a:defRPr>
                      </a:pPr>
                      <a:r>
                        <a:t>6.0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6.0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1.6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1.1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750">
                          <a:solidFill>
                            <a:srgbClr val="2A2F2D"/>
                          </a:solidFill>
                          <a:latin typeface="Verdana"/>
                        </a:defRPr>
                      </a:pPr>
                      <a:r>
                        <a:t>11</a:t>
                      </a:r>
                    </a:p>
                  </a:txBody>
                  <a:tcPr marL="25400" marR="25400" marT="12700" marB="1270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900" b="1">
                <a:solidFill>
                  <a:srgbClr val="E8985E"/>
                </a:solidFill>
                <a:latin typeface="Verdana"/>
              </a:defRPr>
            </a:pPr>
            <a:r>
              <a:rPr dirty="0"/>
              <a:t>2026 CONGESTION MANAGEMENT PROCESS (CMP) REPORT</a:t>
            </a:r>
          </a:p>
          <a:p>
            <a:pPr>
              <a:defRPr sz="2200" b="1">
                <a:solidFill>
                  <a:srgbClr val="1B2040"/>
                </a:solidFill>
                <a:latin typeface="Georgia"/>
              </a:defRPr>
            </a:pPr>
            <a:r>
              <a:rPr dirty="0"/>
              <a:t>Priority #1: NC-181 N @ US-64/US-70-BR/Union St (Burke)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234440"/>
            <a:ext cx="11094415" cy="25400"/>
          </a:xfrm>
          <a:prstGeom prst="rect">
            <a:avLst/>
          </a:prstGeom>
          <a:solidFill>
            <a:srgbClr val="E89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48640" y="1371600"/>
            <a:ext cx="5669280" cy="5029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53035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DC2626"/>
                </a:solidFill>
                <a:latin typeface="Verdana"/>
              </a:defRPr>
            </a:pPr>
            <a:r>
              <a:t>2026 Score: 32.0 / 50   |   2024 Score: 33.0   |   Volume Rank: #15</a:t>
            </a:r>
          </a:p>
          <a:p>
            <a:pPr>
              <a:spcAft>
                <a:spcPts val="1000"/>
              </a:spcAft>
              <a:defRPr sz="950" b="1">
                <a:solidFill>
                  <a:srgbClr val="1B2040"/>
                </a:solidFill>
                <a:latin typeface="Verdana"/>
              </a:defRPr>
            </a:pPr>
            <a:r>
              <a:t>County: Burke   |   PTI: 2.70   |   TTI: 1.80   |   Safety: 45 Crashes (2024-2025) | N/a Severity</a:t>
            </a:r>
          </a:p>
          <a:p>
            <a:pPr>
              <a:spcAft>
                <a:spcPts val="200"/>
              </a:spcAft>
              <a:defRPr sz="1000" b="1">
                <a:solidFill>
                  <a:srgbClr val="E8985E"/>
                </a:solidFill>
                <a:latin typeface="Verdana"/>
              </a:defRPr>
            </a:pPr>
            <a:r>
              <a:t>OPERATIONAL DIAGNOSTIC</a:t>
            </a:r>
          </a:p>
          <a:p>
            <a:pPr>
              <a:spcAft>
                <a:spcPts val="800"/>
              </a:spcAft>
              <a:defRPr sz="1000">
                <a:solidFill>
                  <a:srgbClr val="2A2F2D"/>
                </a:solidFill>
                <a:latin typeface="Verdana"/>
              </a:defRPr>
            </a:pPr>
            <a:r>
              <a:t>Severe travel time unreliability (PTI 2.70) and high crash frequency (45 total crashes) make this the #1 overall CMP priority.</a:t>
            </a:r>
          </a:p>
          <a:p>
            <a:pPr>
              <a:spcAft>
                <a:spcPts val="200"/>
              </a:spcAft>
              <a:defRPr sz="1000" b="1">
                <a:solidFill>
                  <a:srgbClr val="E8985E"/>
                </a:solidFill>
                <a:latin typeface="Verdana"/>
              </a:defRPr>
            </a:pPr>
            <a:r>
              <a:t>RECOMMENDED SHORT-TERM COUNTERMEASURES</a:t>
            </a:r>
          </a:p>
          <a:p>
            <a:pPr>
              <a:spcAft>
                <a:spcPts val="800"/>
              </a:spcAft>
              <a:defRPr sz="1000">
                <a:solidFill>
                  <a:srgbClr val="2A2F2D"/>
                </a:solidFill>
                <a:latin typeface="Verdana"/>
              </a:defRPr>
            </a:pPr>
            <a:r>
              <a:t>Signal coordination &amp; timing optimization; dual left-turn lane extension; access control.</a:t>
            </a:r>
          </a:p>
          <a:p>
            <a:pPr>
              <a:spcAft>
                <a:spcPts val="200"/>
              </a:spcAft>
              <a:defRPr sz="1000" b="1">
                <a:solidFill>
                  <a:srgbClr val="E8985E"/>
                </a:solidFill>
                <a:latin typeface="Verdana"/>
              </a:defRPr>
            </a:pPr>
            <a:r>
              <a:t>RECOMMENDED LONG-TERM CAPITAL PROGRAM</a:t>
            </a:r>
          </a:p>
          <a:p>
            <a:pPr>
              <a:spcAft>
                <a:spcPts val="800"/>
              </a:spcAft>
              <a:defRPr sz="1000">
                <a:solidFill>
                  <a:srgbClr val="2A2F2D"/>
                </a:solidFill>
                <a:latin typeface="Verdana"/>
              </a:defRPr>
            </a:pPr>
            <a:r>
              <a:t>Include as long-term capital candidate in 2055 MTP &amp; CTP bypass corridor study; conduct Road Safety Audit (RSA).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371600"/>
            <a:ext cx="5242255" cy="5029200"/>
          </a:xfrm>
          <a:prstGeom prst="roundRect">
            <a:avLst/>
          </a:prstGeom>
          <a:solidFill>
            <a:srgbClr val="EDF2F7"/>
          </a:solidFill>
          <a:ln w="12700">
            <a:solidFill>
              <a:srgbClr val="1B2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583680" y="1554480"/>
            <a:ext cx="4876495" cy="4114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675120" y="2926080"/>
            <a:ext cx="4693615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>
                <a:solidFill>
                  <a:srgbClr val="1B2040"/>
                </a:solidFill>
                <a:latin typeface="Verdana"/>
              </a:defRPr>
            </a:pPr>
            <a:r>
              <a:t>[ ATTACH INTERSECTION MAP /</a:t>
            </a:r>
            <a:br/>
            <a:r>
              <a:t>SATELLITE SCREENSHOT HERE 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0" y="5760720"/>
            <a:ext cx="4876495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50">
                <a:solidFill>
                  <a:srgbClr val="2A2F2D"/>
                </a:solidFill>
                <a:latin typeface="Verdana"/>
              </a:defRPr>
            </a:pPr>
            <a:r>
              <a:t>GIS Reference Frame — NC-181 N @ US-64/US-70-BR/Union St (Burke)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FF774EC-8031-BCDF-2E45-7E0F867D72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5614" y="1847088"/>
            <a:ext cx="4832626" cy="352044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900" b="1">
                <a:solidFill>
                  <a:srgbClr val="E8985E"/>
                </a:solidFill>
                <a:latin typeface="Verdana"/>
              </a:defRPr>
            </a:pPr>
            <a:r>
              <a:t>2026 CONGESTION MANAGEMENT PROCESS (CMP) REPORT</a:t>
            </a:r>
          </a:p>
          <a:p>
            <a:pPr>
              <a:defRPr sz="2200" b="1">
                <a:solidFill>
                  <a:srgbClr val="1B2040"/>
                </a:solidFill>
                <a:latin typeface="Georgia"/>
              </a:defRPr>
            </a:pPr>
            <a:r>
              <a:t>Priority #2: NC-150 W @ NC-16 (Catawba)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234440"/>
            <a:ext cx="11094415" cy="25400"/>
          </a:xfrm>
          <a:prstGeom prst="rect">
            <a:avLst/>
          </a:prstGeom>
          <a:solidFill>
            <a:srgbClr val="E89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48640" y="1371600"/>
            <a:ext cx="5669280" cy="5029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53035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DC2626"/>
                </a:solidFill>
                <a:latin typeface="Verdana"/>
              </a:defRPr>
            </a:pPr>
            <a:r>
              <a:t>2026 Score: 31.0 / 50   |   2024 Score: 29.0   |   Volume Rank: #8</a:t>
            </a:r>
          </a:p>
          <a:p>
            <a:pPr>
              <a:spcAft>
                <a:spcPts val="1000"/>
              </a:spcAft>
              <a:defRPr sz="950" b="1">
                <a:solidFill>
                  <a:srgbClr val="1B2040"/>
                </a:solidFill>
                <a:latin typeface="Verdana"/>
              </a:defRPr>
            </a:pPr>
            <a:r>
              <a:t>County: Catawba   |   PTI: 2.10   |   TTI: 1.50   |   Safety: 32 Crashes | 1.99 Severity Index</a:t>
            </a:r>
          </a:p>
          <a:p>
            <a:pPr>
              <a:spcAft>
                <a:spcPts val="200"/>
              </a:spcAft>
              <a:defRPr sz="1000" b="1">
                <a:solidFill>
                  <a:srgbClr val="E8985E"/>
                </a:solidFill>
                <a:latin typeface="Verdana"/>
              </a:defRPr>
            </a:pPr>
            <a:r>
              <a:t>OPERATIONAL DIAGNOSTIC</a:t>
            </a:r>
          </a:p>
          <a:p>
            <a:pPr>
              <a:spcAft>
                <a:spcPts val="800"/>
              </a:spcAft>
              <a:defRPr sz="1000">
                <a:solidFill>
                  <a:srgbClr val="2A2F2D"/>
                </a:solidFill>
                <a:latin typeface="Verdana"/>
              </a:defRPr>
            </a:pPr>
            <a:r>
              <a:t>Rapid suburban growth driving heavy peak signal queuing (+2.0 pt score surge since 2024).</a:t>
            </a:r>
          </a:p>
          <a:p>
            <a:pPr>
              <a:spcAft>
                <a:spcPts val="200"/>
              </a:spcAft>
              <a:defRPr sz="1000" b="1">
                <a:solidFill>
                  <a:srgbClr val="E8985E"/>
                </a:solidFill>
                <a:latin typeface="Verdana"/>
              </a:defRPr>
            </a:pPr>
            <a:r>
              <a:t>RECOMMENDED SHORT-TERM COUNTERMEASURES</a:t>
            </a:r>
          </a:p>
          <a:p>
            <a:pPr>
              <a:spcAft>
                <a:spcPts val="800"/>
              </a:spcAft>
              <a:defRPr sz="1000">
                <a:solidFill>
                  <a:srgbClr val="2A2F2D"/>
                </a:solidFill>
                <a:latin typeface="Verdana"/>
              </a:defRPr>
            </a:pPr>
            <a:r>
              <a:t>Adaptive traffic signal control coordination; intersection widening for dedicated turn lanes.</a:t>
            </a:r>
          </a:p>
          <a:p>
            <a:pPr>
              <a:spcAft>
                <a:spcPts val="200"/>
              </a:spcAft>
              <a:defRPr sz="1000" b="1">
                <a:solidFill>
                  <a:srgbClr val="E8985E"/>
                </a:solidFill>
                <a:latin typeface="Verdana"/>
              </a:defRPr>
            </a:pPr>
            <a:r>
              <a:t>RECOMMENDED LONG-TERM CAPITAL PROGRAM</a:t>
            </a:r>
          </a:p>
          <a:p>
            <a:pPr>
              <a:spcAft>
                <a:spcPts val="800"/>
              </a:spcAft>
              <a:defRPr sz="1000">
                <a:solidFill>
                  <a:srgbClr val="2A2F2D"/>
                </a:solidFill>
                <a:latin typeface="Verdana"/>
              </a:defRPr>
            </a:pPr>
            <a:r>
              <a:t>STIP Project U-5777 / Active P.8 Submittal for corridor widening and signal upgrades.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371600"/>
            <a:ext cx="5242255" cy="5029200"/>
          </a:xfrm>
          <a:prstGeom prst="roundRect">
            <a:avLst/>
          </a:prstGeom>
          <a:solidFill>
            <a:srgbClr val="EDF2F7"/>
          </a:solidFill>
          <a:ln w="12700">
            <a:solidFill>
              <a:srgbClr val="1B2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583680" y="1554480"/>
            <a:ext cx="4876495" cy="4114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675120" y="2926080"/>
            <a:ext cx="4693615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>
                <a:solidFill>
                  <a:srgbClr val="1B2040"/>
                </a:solidFill>
                <a:latin typeface="Verdana"/>
              </a:defRPr>
            </a:pPr>
            <a:r>
              <a:rPr dirty="0"/>
              <a:t>[ ATTACH INTERSECTION MAP /</a:t>
            </a:r>
            <a:br>
              <a:rPr dirty="0"/>
            </a:br>
            <a:r>
              <a:rPr dirty="0"/>
              <a:t>SATELLITE SCREENSHOT HERE 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0" y="5760720"/>
            <a:ext cx="4876495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50">
                <a:solidFill>
                  <a:srgbClr val="2A2F2D"/>
                </a:solidFill>
                <a:latin typeface="Verdana"/>
              </a:defRPr>
            </a:pPr>
            <a:r>
              <a:t>GIS Reference Frame — NC-150 W @ NC-16 (Catawba)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6404E10-AE90-836C-CE01-A6BD1D018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146" y="1743132"/>
            <a:ext cx="4584589" cy="374326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900" b="1">
                <a:solidFill>
                  <a:srgbClr val="E8985E"/>
                </a:solidFill>
                <a:latin typeface="Verdana"/>
              </a:defRPr>
            </a:pPr>
            <a:r>
              <a:t>2026 CONGESTION MANAGEMENT PROCESS (CMP) REPORT</a:t>
            </a:r>
          </a:p>
          <a:p>
            <a:pPr>
              <a:defRPr sz="2200" b="1">
                <a:solidFill>
                  <a:srgbClr val="1B2040"/>
                </a:solidFill>
                <a:latin typeface="Georgia"/>
              </a:defRPr>
            </a:pPr>
            <a:r>
              <a:t>Priority #3: US-64 W @ I-40 Exit 103 (Burke)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234440"/>
            <a:ext cx="11094415" cy="25400"/>
          </a:xfrm>
          <a:prstGeom prst="rect">
            <a:avLst/>
          </a:prstGeom>
          <a:solidFill>
            <a:srgbClr val="E89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48640" y="1371600"/>
            <a:ext cx="5669280" cy="5029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53035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DC2626"/>
                </a:solidFill>
                <a:latin typeface="Verdana"/>
              </a:defRPr>
            </a:pPr>
            <a:r>
              <a:t>2026 Score: 29.0 / 50   |   2024 Score: 29.0   |   Volume Rank: #4</a:t>
            </a:r>
          </a:p>
          <a:p>
            <a:pPr>
              <a:spcAft>
                <a:spcPts val="1000"/>
              </a:spcAft>
              <a:defRPr sz="950" b="1">
                <a:solidFill>
                  <a:srgbClr val="1B2040"/>
                </a:solidFill>
                <a:latin typeface="Verdana"/>
              </a:defRPr>
            </a:pPr>
            <a:r>
              <a:t>County: Burke   |   PTI: 2.50   |   TTI: 1.40   |   Safety: 42 Crashes | 1.35 Severity Index</a:t>
            </a:r>
          </a:p>
          <a:p>
            <a:pPr>
              <a:spcAft>
                <a:spcPts val="200"/>
              </a:spcAft>
              <a:defRPr sz="1000" b="1">
                <a:solidFill>
                  <a:srgbClr val="E8985E"/>
                </a:solidFill>
                <a:latin typeface="Verdana"/>
              </a:defRPr>
            </a:pPr>
            <a:r>
              <a:t>OPERATIONAL DIAGNOSTIC</a:t>
            </a:r>
          </a:p>
          <a:p>
            <a:pPr>
              <a:spcAft>
                <a:spcPts val="800"/>
              </a:spcAft>
              <a:defRPr sz="1000">
                <a:solidFill>
                  <a:srgbClr val="2A2F2D"/>
                </a:solidFill>
                <a:latin typeface="Verdana"/>
              </a:defRPr>
            </a:pPr>
            <a:r>
              <a:t>High interchange ramp friction, heavy peak queuing, and elevated crash volume (42 crashes).</a:t>
            </a:r>
          </a:p>
          <a:p>
            <a:pPr>
              <a:spcAft>
                <a:spcPts val="200"/>
              </a:spcAft>
              <a:defRPr sz="1000" b="1">
                <a:solidFill>
                  <a:srgbClr val="E8985E"/>
                </a:solidFill>
                <a:latin typeface="Verdana"/>
              </a:defRPr>
            </a:pPr>
            <a:r>
              <a:t>RECOMMENDED SHORT-TERM COUNTERMEASURES</a:t>
            </a:r>
          </a:p>
          <a:p>
            <a:pPr>
              <a:spcAft>
                <a:spcPts val="800"/>
              </a:spcAft>
              <a:defRPr sz="1000">
                <a:solidFill>
                  <a:srgbClr val="2A2F2D"/>
                </a:solidFill>
                <a:latin typeface="Verdana"/>
              </a:defRPr>
            </a:pPr>
            <a:r>
              <a:t>Interchange signal retiming &amp; coordination; ramp terminal turn-lane lengthening.</a:t>
            </a:r>
          </a:p>
          <a:p>
            <a:pPr>
              <a:spcAft>
                <a:spcPts val="200"/>
              </a:spcAft>
              <a:defRPr sz="1000" b="1">
                <a:solidFill>
                  <a:srgbClr val="E8985E"/>
                </a:solidFill>
                <a:latin typeface="Verdana"/>
              </a:defRPr>
            </a:pPr>
            <a:r>
              <a:t>RECOMMENDED LONG-TERM CAPITAL PROGRAM</a:t>
            </a:r>
          </a:p>
          <a:p>
            <a:pPr>
              <a:spcAft>
                <a:spcPts val="800"/>
              </a:spcAft>
              <a:defRPr sz="1000">
                <a:solidFill>
                  <a:srgbClr val="2A2F2D"/>
                </a:solidFill>
                <a:latin typeface="Verdana"/>
              </a:defRPr>
            </a:pPr>
            <a:r>
              <a:t>STIP Project I-5009 interchange reconfiguration; 2055 MTP Long-Range capital project.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371600"/>
            <a:ext cx="5242255" cy="5029200"/>
          </a:xfrm>
          <a:prstGeom prst="roundRect">
            <a:avLst/>
          </a:prstGeom>
          <a:solidFill>
            <a:srgbClr val="EDF2F7"/>
          </a:solidFill>
          <a:ln w="12700">
            <a:solidFill>
              <a:srgbClr val="1B2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583680" y="1554480"/>
            <a:ext cx="4876495" cy="4114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675120" y="2926080"/>
            <a:ext cx="4693615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>
                <a:solidFill>
                  <a:srgbClr val="1B2040"/>
                </a:solidFill>
                <a:latin typeface="Verdana"/>
              </a:defRPr>
            </a:pPr>
            <a:r>
              <a:rPr dirty="0"/>
              <a:t>[ ATTACH INTERSECTION MAP /</a:t>
            </a:r>
            <a:br>
              <a:rPr dirty="0"/>
            </a:br>
            <a:r>
              <a:rPr dirty="0"/>
              <a:t>SATELLITE SCREENSHOT HERE 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0" y="5760720"/>
            <a:ext cx="4876495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50">
                <a:solidFill>
                  <a:srgbClr val="2A2F2D"/>
                </a:solidFill>
                <a:latin typeface="Verdana"/>
              </a:defRPr>
            </a:pPr>
            <a:r>
              <a:t>GIS Reference Frame — US-64 W @ I-40 Exit 103 (Burke)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C5CA61D-3197-D82E-1689-7CBE8C6E5A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1453" y="1743132"/>
            <a:ext cx="4480948" cy="374326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900" b="1">
                <a:solidFill>
                  <a:srgbClr val="E8985E"/>
                </a:solidFill>
                <a:latin typeface="Verdana"/>
              </a:defRPr>
            </a:pPr>
            <a:r>
              <a:t>2026 CONGESTION MANAGEMENT PROCESS (CMP) REPORT</a:t>
            </a:r>
          </a:p>
          <a:p>
            <a:pPr>
              <a:defRPr sz="2200" b="1">
                <a:solidFill>
                  <a:srgbClr val="1B2040"/>
                </a:solidFill>
                <a:latin typeface="Georgia"/>
              </a:defRPr>
            </a:pPr>
            <a:r>
              <a:t>Priority #4: McDonald Pkwy S @ I-40 (Catawba)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234440"/>
            <a:ext cx="11094415" cy="25400"/>
          </a:xfrm>
          <a:prstGeom prst="rect">
            <a:avLst/>
          </a:prstGeom>
          <a:solidFill>
            <a:srgbClr val="E89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48640" y="1371600"/>
            <a:ext cx="5669280" cy="5029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53035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DC2626"/>
                </a:solidFill>
                <a:latin typeface="Verdana"/>
              </a:defRPr>
            </a:pPr>
            <a:r>
              <a:t>2026 Score: 27.0 / 50   |   2024 Score: 27.0   |   Volume Rank: #1</a:t>
            </a:r>
          </a:p>
          <a:p>
            <a:pPr>
              <a:spcAft>
                <a:spcPts val="1000"/>
              </a:spcAft>
              <a:defRPr sz="950" b="1">
                <a:solidFill>
                  <a:srgbClr val="1B2040"/>
                </a:solidFill>
                <a:latin typeface="Verdana"/>
              </a:defRPr>
            </a:pPr>
            <a:r>
              <a:t>County: Catawba   |   PTI: 1.40   |   TTI: 1.10   |   Safety: 38 Crashes | 5.90 Severity Index</a:t>
            </a:r>
          </a:p>
          <a:p>
            <a:pPr>
              <a:spcAft>
                <a:spcPts val="200"/>
              </a:spcAft>
              <a:defRPr sz="1000" b="1">
                <a:solidFill>
                  <a:srgbClr val="E8985E"/>
                </a:solidFill>
                <a:latin typeface="Verdana"/>
              </a:defRPr>
            </a:pPr>
            <a:r>
              <a:t>OPERATIONAL DIAGNOSTIC</a:t>
            </a:r>
          </a:p>
          <a:p>
            <a:pPr>
              <a:spcAft>
                <a:spcPts val="800"/>
              </a:spcAft>
              <a:defRPr sz="1000">
                <a:solidFill>
                  <a:srgbClr val="2A2F2D"/>
                </a:solidFill>
                <a:latin typeface="Verdana"/>
              </a:defRPr>
            </a:pPr>
            <a:r>
              <a:t>#1 Regional Bottleneck in Raw Delay Volume; high crash severity index (5.90) due to interchange weaving.</a:t>
            </a:r>
          </a:p>
          <a:p>
            <a:pPr>
              <a:spcAft>
                <a:spcPts val="200"/>
              </a:spcAft>
              <a:defRPr sz="1000" b="1">
                <a:solidFill>
                  <a:srgbClr val="E8985E"/>
                </a:solidFill>
                <a:latin typeface="Verdana"/>
              </a:defRPr>
            </a:pPr>
            <a:r>
              <a:t>RECOMMENDED SHORT-TERM COUNTERMEASURES</a:t>
            </a:r>
          </a:p>
          <a:p>
            <a:pPr>
              <a:spcAft>
                <a:spcPts val="800"/>
              </a:spcAft>
              <a:defRPr sz="1000">
                <a:solidFill>
                  <a:srgbClr val="2A2F2D"/>
                </a:solidFill>
                <a:latin typeface="Verdana"/>
              </a:defRPr>
            </a:pPr>
            <a:r>
              <a:t>Signal timing coordination across freeway ramp terminals; turn-lane storage expansion.</a:t>
            </a:r>
          </a:p>
          <a:p>
            <a:pPr>
              <a:spcAft>
                <a:spcPts val="200"/>
              </a:spcAft>
              <a:defRPr sz="1000" b="1">
                <a:solidFill>
                  <a:srgbClr val="E8985E"/>
                </a:solidFill>
                <a:latin typeface="Verdana"/>
              </a:defRPr>
            </a:pPr>
            <a:r>
              <a:t>RECOMMENDED LONG-TERM CAPITAL PROGRAM</a:t>
            </a:r>
          </a:p>
          <a:p>
            <a:pPr>
              <a:spcAft>
                <a:spcPts val="800"/>
              </a:spcAft>
              <a:defRPr sz="1000">
                <a:solidFill>
                  <a:srgbClr val="2A2F2D"/>
                </a:solidFill>
                <a:latin typeface="Verdana"/>
              </a:defRPr>
            </a:pPr>
            <a:r>
              <a:t>Fully funded STIP Project I-5716 (I-40 widening to 6 lanes &amp; interchange reconfiguration).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371600"/>
            <a:ext cx="5242255" cy="5029200"/>
          </a:xfrm>
          <a:prstGeom prst="roundRect">
            <a:avLst/>
          </a:prstGeom>
          <a:solidFill>
            <a:srgbClr val="EDF2F7"/>
          </a:solidFill>
          <a:ln w="12700">
            <a:solidFill>
              <a:srgbClr val="1B2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583680" y="1554480"/>
            <a:ext cx="4876495" cy="4114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675120" y="2926080"/>
            <a:ext cx="4693615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>
                <a:solidFill>
                  <a:srgbClr val="1B2040"/>
                </a:solidFill>
                <a:latin typeface="Verdana"/>
              </a:defRPr>
            </a:pPr>
            <a:r>
              <a:rPr dirty="0"/>
              <a:t>[ ATTACH INTERSECTION MAP /</a:t>
            </a:r>
            <a:br>
              <a:rPr dirty="0"/>
            </a:br>
            <a:r>
              <a:rPr dirty="0"/>
              <a:t>SATELLITE SCREENSHOT HERE 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0" y="5760720"/>
            <a:ext cx="4876495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50">
                <a:solidFill>
                  <a:srgbClr val="2A2F2D"/>
                </a:solidFill>
                <a:latin typeface="Verdana"/>
              </a:defRPr>
            </a:pPr>
            <a:r>
              <a:t>GIS Reference Frame — McDonald Pkwy S @ I-40 (Catawba)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B1501D1-80BE-A0CF-023D-1072CFD22D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4891" y="1728052"/>
            <a:ext cx="4663844" cy="376765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900" b="1">
                <a:solidFill>
                  <a:srgbClr val="E8985E"/>
                </a:solidFill>
                <a:latin typeface="Verdana"/>
              </a:defRPr>
            </a:pPr>
            <a:r>
              <a:t>2026 CONGESTION MANAGEMENT PROCESS (CMP) REPORT</a:t>
            </a:r>
          </a:p>
          <a:p>
            <a:pPr>
              <a:defRPr sz="2200" b="1">
                <a:solidFill>
                  <a:srgbClr val="1B2040"/>
                </a:solidFill>
                <a:latin typeface="Georgia"/>
              </a:defRPr>
            </a:pPr>
            <a:r>
              <a:t>Priority #5: US-321-Alt S @ US-321/Hickory Blvd N (Caldwell)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234440"/>
            <a:ext cx="11094415" cy="25400"/>
          </a:xfrm>
          <a:prstGeom prst="rect">
            <a:avLst/>
          </a:prstGeom>
          <a:solidFill>
            <a:srgbClr val="E89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48640" y="1371600"/>
            <a:ext cx="5669280" cy="5029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53035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DC2626"/>
                </a:solidFill>
                <a:latin typeface="Verdana"/>
              </a:defRPr>
            </a:pPr>
            <a:r>
              <a:t>2026 Score: 26.0 / 50   |   2024 Score: 26.0   |   Volume Rank: #19</a:t>
            </a:r>
          </a:p>
          <a:p>
            <a:pPr>
              <a:spcAft>
                <a:spcPts val="1000"/>
              </a:spcAft>
              <a:defRPr sz="950" b="1">
                <a:solidFill>
                  <a:srgbClr val="1B2040"/>
                </a:solidFill>
                <a:latin typeface="Verdana"/>
              </a:defRPr>
            </a:pPr>
            <a:r>
              <a:t>County: Caldwell   |   PTI: 4.20   |   TTI: 3.10   |   Safety: 12 Crashes | 2.48 Severity Index</a:t>
            </a:r>
          </a:p>
          <a:p>
            <a:pPr>
              <a:spcAft>
                <a:spcPts val="200"/>
              </a:spcAft>
              <a:defRPr sz="1000" b="1">
                <a:solidFill>
                  <a:srgbClr val="E8985E"/>
                </a:solidFill>
                <a:latin typeface="Verdana"/>
              </a:defRPr>
            </a:pPr>
            <a:r>
              <a:t>OPERATIONAL DIAGNOSTIC</a:t>
            </a:r>
          </a:p>
          <a:p>
            <a:pPr>
              <a:spcAft>
                <a:spcPts val="800"/>
              </a:spcAft>
              <a:defRPr sz="1000">
                <a:solidFill>
                  <a:srgbClr val="2A2F2D"/>
                </a:solidFill>
                <a:latin typeface="Verdana"/>
              </a:defRPr>
            </a:pPr>
            <a:r>
              <a:t>Regional-high Travel Time Unreliability (PTI 4.20, TTI 3.10); massive peak travel buffer required.</a:t>
            </a:r>
          </a:p>
          <a:p>
            <a:pPr>
              <a:spcAft>
                <a:spcPts val="200"/>
              </a:spcAft>
              <a:defRPr sz="1000" b="1">
                <a:solidFill>
                  <a:srgbClr val="E8985E"/>
                </a:solidFill>
                <a:latin typeface="Verdana"/>
              </a:defRPr>
            </a:pPr>
            <a:r>
              <a:t>RECOMMENDED SHORT-TERM COUNTERMEASURES</a:t>
            </a:r>
          </a:p>
          <a:p>
            <a:pPr>
              <a:spcAft>
                <a:spcPts val="800"/>
              </a:spcAft>
              <a:defRPr sz="1000">
                <a:solidFill>
                  <a:srgbClr val="2A2F2D"/>
                </a:solidFill>
                <a:latin typeface="Verdana"/>
              </a:defRPr>
            </a:pPr>
            <a:r>
              <a:t>Signal coordination; merge lane lengthening; commercial driveway access management.</a:t>
            </a:r>
          </a:p>
          <a:p>
            <a:pPr>
              <a:spcAft>
                <a:spcPts val="200"/>
              </a:spcAft>
              <a:defRPr sz="1000" b="1">
                <a:solidFill>
                  <a:srgbClr val="E8985E"/>
                </a:solidFill>
                <a:latin typeface="Verdana"/>
              </a:defRPr>
            </a:pPr>
            <a:r>
              <a:t>RECOMMENDED LONG-TERM CAPITAL PROGRAM</a:t>
            </a:r>
          </a:p>
          <a:p>
            <a:pPr>
              <a:spcAft>
                <a:spcPts val="800"/>
              </a:spcAft>
              <a:defRPr sz="1000">
                <a:solidFill>
                  <a:srgbClr val="2A2F2D"/>
                </a:solidFill>
                <a:latin typeface="Verdana"/>
              </a:defRPr>
            </a:pPr>
            <a:r>
              <a:t>Perform Road Safety Audit (RSA) &amp; Intersection Safety Audit (ISA) for 2055 MTP priority listing.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371600"/>
            <a:ext cx="5242255" cy="5029200"/>
          </a:xfrm>
          <a:prstGeom prst="roundRect">
            <a:avLst/>
          </a:prstGeom>
          <a:solidFill>
            <a:srgbClr val="EDF2F7"/>
          </a:solidFill>
          <a:ln w="12700">
            <a:solidFill>
              <a:srgbClr val="1B2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583680" y="1554480"/>
            <a:ext cx="4876495" cy="4114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675120" y="2926080"/>
            <a:ext cx="4693615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>
                <a:solidFill>
                  <a:srgbClr val="1B2040"/>
                </a:solidFill>
                <a:latin typeface="Verdana"/>
              </a:defRPr>
            </a:pPr>
            <a:r>
              <a:t>[ ATTACH INTERSECTION MAP /</a:t>
            </a:r>
            <a:br/>
            <a:r>
              <a:t>SATELLITE SCREENSHOT HERE 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0" y="5760720"/>
            <a:ext cx="4876495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50">
                <a:solidFill>
                  <a:srgbClr val="2A2F2D"/>
                </a:solidFill>
                <a:latin typeface="Verdana"/>
              </a:defRPr>
            </a:pPr>
            <a:r>
              <a:t>GIS Reference Frame — US-321-Alt S @ US-321/Hickory Blvd N (Caldwell)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04C7833-8DCC-BBB1-78CD-2BBA0D3C5C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0" y="1866986"/>
            <a:ext cx="4876496" cy="348978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900" b="1">
                <a:solidFill>
                  <a:srgbClr val="E8985E"/>
                </a:solidFill>
                <a:latin typeface="Verdana"/>
              </a:defRPr>
            </a:pPr>
            <a:r>
              <a:t>2026 CONGESTION MANAGEMENT PROCESS (CMP) REPORT</a:t>
            </a:r>
          </a:p>
          <a:p>
            <a:pPr>
              <a:defRPr sz="2200" b="1">
                <a:solidFill>
                  <a:srgbClr val="1B2040"/>
                </a:solidFill>
                <a:latin typeface="Georgia"/>
              </a:defRPr>
            </a:pPr>
            <a:r>
              <a:t>Priority #6: 29th Ave Dr NE @ NC-127/N Center St (Catawba)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234440"/>
            <a:ext cx="11094415" cy="25400"/>
          </a:xfrm>
          <a:prstGeom prst="rect">
            <a:avLst/>
          </a:prstGeom>
          <a:solidFill>
            <a:srgbClr val="E89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48640" y="1371600"/>
            <a:ext cx="5669280" cy="5029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53035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DC2626"/>
                </a:solidFill>
                <a:latin typeface="Verdana"/>
              </a:defRPr>
            </a:pPr>
            <a:r>
              <a:t>2026 Score: 25.0 / 50   |   2024 Score: 6.0   |   Volume Rank: #26</a:t>
            </a:r>
          </a:p>
          <a:p>
            <a:pPr>
              <a:spcAft>
                <a:spcPts val="1000"/>
              </a:spcAft>
              <a:defRPr sz="950" b="1">
                <a:solidFill>
                  <a:srgbClr val="1B2040"/>
                </a:solidFill>
                <a:latin typeface="Verdana"/>
              </a:defRPr>
            </a:pPr>
            <a:r>
              <a:t>County: Catawba   |   PTI: 3.40   |   TTI: 1.90   |   Safety: 27 Crashes | 2.10 Severity Index</a:t>
            </a:r>
          </a:p>
          <a:p>
            <a:pPr>
              <a:spcAft>
                <a:spcPts val="200"/>
              </a:spcAft>
              <a:defRPr sz="1000" b="1">
                <a:solidFill>
                  <a:srgbClr val="E8985E"/>
                </a:solidFill>
                <a:latin typeface="Verdana"/>
              </a:defRPr>
            </a:pPr>
            <a:r>
              <a:t>OPERATIONAL DIAGNOSTIC</a:t>
            </a:r>
          </a:p>
          <a:p>
            <a:pPr>
              <a:spcAft>
                <a:spcPts val="800"/>
              </a:spcAft>
              <a:defRPr sz="1000">
                <a:solidFill>
                  <a:srgbClr val="2A2F2D"/>
                </a:solidFill>
                <a:latin typeface="Verdana"/>
              </a:defRPr>
            </a:pPr>
            <a:r>
              <a:t>Top Regional Riser (+19.0 pt surge since 2024) due to dramatic surge in travel unreliability (PTI 3.40).</a:t>
            </a:r>
          </a:p>
          <a:p>
            <a:pPr>
              <a:spcAft>
                <a:spcPts val="200"/>
              </a:spcAft>
              <a:defRPr sz="1000" b="1">
                <a:solidFill>
                  <a:srgbClr val="E8985E"/>
                </a:solidFill>
                <a:latin typeface="Verdana"/>
              </a:defRPr>
            </a:pPr>
            <a:r>
              <a:t>RECOMMENDED SHORT-TERM COUNTERMEASURES</a:t>
            </a:r>
          </a:p>
          <a:p>
            <a:pPr>
              <a:spcAft>
                <a:spcPts val="800"/>
              </a:spcAft>
              <a:defRPr sz="1000">
                <a:solidFill>
                  <a:srgbClr val="2A2F2D"/>
                </a:solidFill>
                <a:latin typeface="Verdana"/>
              </a:defRPr>
            </a:pPr>
            <a:r>
              <a:t>Signal retiming; intersection widening for dedicated turn lanes; signal phasing optimization.</a:t>
            </a:r>
          </a:p>
          <a:p>
            <a:pPr>
              <a:spcAft>
                <a:spcPts val="200"/>
              </a:spcAft>
              <a:defRPr sz="1000" b="1">
                <a:solidFill>
                  <a:srgbClr val="E8985E"/>
                </a:solidFill>
                <a:latin typeface="Verdana"/>
              </a:defRPr>
            </a:pPr>
            <a:r>
              <a:t>RECOMMENDED LONG-TERM CAPITAL PROGRAM</a:t>
            </a:r>
          </a:p>
          <a:p>
            <a:pPr>
              <a:spcAft>
                <a:spcPts val="800"/>
              </a:spcAft>
              <a:defRPr sz="1000">
                <a:solidFill>
                  <a:srgbClr val="2A2F2D"/>
                </a:solidFill>
                <a:latin typeface="Verdana"/>
              </a:defRPr>
            </a:pPr>
            <a:r>
              <a:t>Perform Intersection Safety Audit (ISA) &amp; submit for NCDOT P.8 scoring.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371600"/>
            <a:ext cx="5242255" cy="5029200"/>
          </a:xfrm>
          <a:prstGeom prst="roundRect">
            <a:avLst/>
          </a:prstGeom>
          <a:solidFill>
            <a:srgbClr val="EDF2F7"/>
          </a:solidFill>
          <a:ln w="12700">
            <a:solidFill>
              <a:srgbClr val="1B2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583680" y="1554480"/>
            <a:ext cx="4876495" cy="4114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675120" y="2926080"/>
            <a:ext cx="4693615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>
                <a:solidFill>
                  <a:srgbClr val="1B2040"/>
                </a:solidFill>
                <a:latin typeface="Verdana"/>
              </a:defRPr>
            </a:pPr>
            <a:r>
              <a:rPr dirty="0"/>
              <a:t>[ ATTACH INTERSECTION MAP /</a:t>
            </a:r>
            <a:br>
              <a:rPr dirty="0"/>
            </a:br>
            <a:r>
              <a:rPr dirty="0"/>
              <a:t>SATELLITE SCREENSHOT HERE 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0" y="5760720"/>
            <a:ext cx="4876495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50">
                <a:solidFill>
                  <a:srgbClr val="2A2F2D"/>
                </a:solidFill>
                <a:latin typeface="Verdana"/>
              </a:defRPr>
            </a:pPr>
            <a:r>
              <a:t>GIS Reference Frame — 29th Ave Dr NE @ NC-127/N Center St (Catawba)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2DD7039-6EE2-1CE7-5D5B-807E46F23F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1453" y="1743132"/>
            <a:ext cx="4480948" cy="374326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900" b="1">
                <a:solidFill>
                  <a:srgbClr val="E8985E"/>
                </a:solidFill>
                <a:latin typeface="Verdana"/>
              </a:defRPr>
            </a:pPr>
            <a:r>
              <a:t>2026 CONGESTION MANAGEMENT PROCESS (CMP) REPORT</a:t>
            </a:r>
          </a:p>
          <a:p>
            <a:pPr>
              <a:defRPr sz="2200" b="1">
                <a:solidFill>
                  <a:srgbClr val="1B2040"/>
                </a:solidFill>
                <a:latin typeface="Georgia"/>
              </a:defRPr>
            </a:pPr>
            <a:r>
              <a:t>Priority #7: NC-18 S @ I-40/Bush Dr (Burke)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234440"/>
            <a:ext cx="11094415" cy="25400"/>
          </a:xfrm>
          <a:prstGeom prst="rect">
            <a:avLst/>
          </a:prstGeom>
          <a:solidFill>
            <a:srgbClr val="E89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48640" y="1371600"/>
            <a:ext cx="5669280" cy="5029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53035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DC2626"/>
                </a:solidFill>
                <a:latin typeface="Verdana"/>
              </a:defRPr>
            </a:pPr>
            <a:r>
              <a:t>2026 Score: 23.0 / 50   |   2024 Score: 25.0   |   Volume Rank: #2</a:t>
            </a:r>
          </a:p>
          <a:p>
            <a:pPr>
              <a:spcAft>
                <a:spcPts val="1000"/>
              </a:spcAft>
              <a:defRPr sz="950" b="1">
                <a:solidFill>
                  <a:srgbClr val="1B2040"/>
                </a:solidFill>
                <a:latin typeface="Verdana"/>
              </a:defRPr>
            </a:pPr>
            <a:r>
              <a:t>County: Burke   |   PTI: 1.40   |   TTI: 1.20   |   Safety: 15 Crashes | 1.92 Severity Index</a:t>
            </a:r>
          </a:p>
          <a:p>
            <a:pPr>
              <a:spcAft>
                <a:spcPts val="200"/>
              </a:spcAft>
              <a:defRPr sz="1000" b="1">
                <a:solidFill>
                  <a:srgbClr val="E8985E"/>
                </a:solidFill>
                <a:latin typeface="Verdana"/>
              </a:defRPr>
            </a:pPr>
            <a:r>
              <a:t>OPERATIONAL DIAGNOSTIC</a:t>
            </a:r>
          </a:p>
          <a:p>
            <a:pPr>
              <a:spcAft>
                <a:spcPts val="800"/>
              </a:spcAft>
              <a:defRPr sz="1000">
                <a:solidFill>
                  <a:srgbClr val="2A2F2D"/>
                </a:solidFill>
                <a:latin typeface="Verdana"/>
              </a:defRPr>
            </a:pPr>
            <a:r>
              <a:t>#2 Regional Bottleneck in Raw Delay Volume; heavy interchange queuing and 4th leg traffic conflicts.</a:t>
            </a:r>
          </a:p>
          <a:p>
            <a:pPr>
              <a:spcAft>
                <a:spcPts val="200"/>
              </a:spcAft>
              <a:defRPr sz="1000" b="1">
                <a:solidFill>
                  <a:srgbClr val="E8985E"/>
                </a:solidFill>
                <a:latin typeface="Verdana"/>
              </a:defRPr>
            </a:pPr>
            <a:r>
              <a:t>RECOMMENDED SHORT-TERM COUNTERMEASURES</a:t>
            </a:r>
          </a:p>
          <a:p>
            <a:pPr>
              <a:spcAft>
                <a:spcPts val="800"/>
              </a:spcAft>
              <a:defRPr sz="1000">
                <a:solidFill>
                  <a:srgbClr val="2A2F2D"/>
                </a:solidFill>
                <a:latin typeface="Verdana"/>
              </a:defRPr>
            </a:pPr>
            <a:r>
              <a:t>Signal timing coordination; interchange ramp terminal turn-lane extension.</a:t>
            </a:r>
          </a:p>
          <a:p>
            <a:pPr>
              <a:spcAft>
                <a:spcPts val="200"/>
              </a:spcAft>
              <a:defRPr sz="1000" b="1">
                <a:solidFill>
                  <a:srgbClr val="E8985E"/>
                </a:solidFill>
                <a:latin typeface="Verdana"/>
              </a:defRPr>
            </a:pPr>
            <a:r>
              <a:t>RECOMMENDED LONG-TERM CAPITAL PROGRAM</a:t>
            </a:r>
          </a:p>
          <a:p>
            <a:pPr>
              <a:spcAft>
                <a:spcPts val="800"/>
              </a:spcAft>
              <a:defRPr sz="1000">
                <a:solidFill>
                  <a:srgbClr val="2A2F2D"/>
                </a:solidFill>
                <a:latin typeface="Verdana"/>
              </a:defRPr>
            </a:pPr>
            <a:r>
              <a:t>STIP Project I-5008 (Exit 105 interchange reconfiguration &amp; 4th leg redirect); 2055 MTP.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371600"/>
            <a:ext cx="5242255" cy="5029200"/>
          </a:xfrm>
          <a:prstGeom prst="roundRect">
            <a:avLst/>
          </a:prstGeom>
          <a:solidFill>
            <a:srgbClr val="EDF2F7"/>
          </a:solidFill>
          <a:ln w="12700">
            <a:solidFill>
              <a:srgbClr val="1B2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583680" y="1554480"/>
            <a:ext cx="4876495" cy="4114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675120" y="2926080"/>
            <a:ext cx="4693615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>
                <a:solidFill>
                  <a:srgbClr val="1B2040"/>
                </a:solidFill>
                <a:latin typeface="Verdana"/>
              </a:defRPr>
            </a:pPr>
            <a:r>
              <a:rPr dirty="0"/>
              <a:t>[ ATTACH INTERSECTION MAP /</a:t>
            </a:r>
            <a:br>
              <a:rPr dirty="0"/>
            </a:br>
            <a:r>
              <a:rPr dirty="0"/>
              <a:t>SATELLITE SCREENSHOT HERE 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0" y="5760720"/>
            <a:ext cx="4876495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50">
                <a:solidFill>
                  <a:srgbClr val="2A2F2D"/>
                </a:solidFill>
                <a:latin typeface="Verdana"/>
              </a:defRPr>
            </a:pPr>
            <a:r>
              <a:t>GIS Reference Frame — NC-18 S @ I-40/Bush Dr (Burke)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F148CBF-0803-B52A-A512-B30738186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120" y="1712649"/>
            <a:ext cx="4773582" cy="3773751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900" b="1">
                <a:solidFill>
                  <a:srgbClr val="E8985E"/>
                </a:solidFill>
                <a:latin typeface="Verdana"/>
              </a:defRPr>
            </a:pPr>
            <a:r>
              <a:t>2026 CONGESTION MANAGEMENT PROCESS (CMP) REPORT</a:t>
            </a:r>
          </a:p>
          <a:p>
            <a:pPr>
              <a:defRPr sz="2200" b="1">
                <a:solidFill>
                  <a:srgbClr val="1B2040"/>
                </a:solidFill>
                <a:latin typeface="Georgia"/>
              </a:defRPr>
            </a:pPr>
            <a:r>
              <a:t>Priority #8: US-321 N @ Maizel Rd/New Farm Rd (Caldwell)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234440"/>
            <a:ext cx="11094415" cy="25400"/>
          </a:xfrm>
          <a:prstGeom prst="rect">
            <a:avLst/>
          </a:prstGeom>
          <a:solidFill>
            <a:srgbClr val="E89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48640" y="1371600"/>
            <a:ext cx="5669280" cy="5029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53035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DC2626"/>
                </a:solidFill>
                <a:latin typeface="Verdana"/>
              </a:defRPr>
            </a:pPr>
            <a:r>
              <a:t>2026 Score: 23.0 / 50   |   2024 Score: 25.0   |   Volume Rank: #5</a:t>
            </a:r>
          </a:p>
          <a:p>
            <a:pPr>
              <a:spcAft>
                <a:spcPts val="1000"/>
              </a:spcAft>
              <a:defRPr sz="950" b="1">
                <a:solidFill>
                  <a:srgbClr val="1B2040"/>
                </a:solidFill>
                <a:latin typeface="Verdana"/>
              </a:defRPr>
            </a:pPr>
            <a:r>
              <a:t>County: Caldwell   |   PTI: 1.40   |   TTI: 1.10   |   Safety: 47 Crashes (#1 Hotspot) | 2.43 SevIdx</a:t>
            </a:r>
          </a:p>
          <a:p>
            <a:pPr>
              <a:spcAft>
                <a:spcPts val="200"/>
              </a:spcAft>
              <a:defRPr sz="1000" b="1">
                <a:solidFill>
                  <a:srgbClr val="E8985E"/>
                </a:solidFill>
                <a:latin typeface="Verdana"/>
              </a:defRPr>
            </a:pPr>
            <a:r>
              <a:t>OPERATIONAL DIAGNOSTIC</a:t>
            </a:r>
          </a:p>
          <a:p>
            <a:pPr>
              <a:spcAft>
                <a:spcPts val="800"/>
              </a:spcAft>
              <a:defRPr sz="1000">
                <a:solidFill>
                  <a:srgbClr val="2A2F2D"/>
                </a:solidFill>
                <a:latin typeface="Verdana"/>
              </a:defRPr>
            </a:pPr>
            <a:r>
              <a:t>#1 Regional Crash Hotspot (47 total crashes); severe non-recurring congestion and broadside collision risk.</a:t>
            </a:r>
          </a:p>
          <a:p>
            <a:pPr>
              <a:spcAft>
                <a:spcPts val="200"/>
              </a:spcAft>
              <a:defRPr sz="1000" b="1">
                <a:solidFill>
                  <a:srgbClr val="E8985E"/>
                </a:solidFill>
                <a:latin typeface="Verdana"/>
              </a:defRPr>
            </a:pPr>
            <a:r>
              <a:t>RECOMMENDED SHORT-TERM COUNTERMEASURES</a:t>
            </a:r>
          </a:p>
          <a:p>
            <a:pPr>
              <a:spcAft>
                <a:spcPts val="800"/>
              </a:spcAft>
              <a:defRPr sz="1000">
                <a:solidFill>
                  <a:srgbClr val="2A2F2D"/>
                </a:solidFill>
                <a:latin typeface="Verdana"/>
              </a:defRPr>
            </a:pPr>
            <a:r>
              <a:t>Signal retiming; warning sign updates; access management control.</a:t>
            </a:r>
          </a:p>
          <a:p>
            <a:pPr>
              <a:spcAft>
                <a:spcPts val="200"/>
              </a:spcAft>
              <a:defRPr sz="1000" b="1">
                <a:solidFill>
                  <a:srgbClr val="E8985E"/>
                </a:solidFill>
                <a:latin typeface="Verdana"/>
              </a:defRPr>
            </a:pPr>
            <a:r>
              <a:t>RECOMMENDED LONG-TERM CAPITAL PROGRAM</a:t>
            </a:r>
          </a:p>
          <a:p>
            <a:pPr>
              <a:spcAft>
                <a:spcPts val="800"/>
              </a:spcAft>
              <a:defRPr sz="1000">
                <a:solidFill>
                  <a:srgbClr val="2A2F2D"/>
                </a:solidFill>
                <a:latin typeface="Verdana"/>
              </a:defRPr>
            </a:pPr>
            <a:r>
              <a:t>Fully funded STIP Project U-4700CA (Construct Reduced Conflict Intersection / RCI).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371600"/>
            <a:ext cx="5242255" cy="5029200"/>
          </a:xfrm>
          <a:prstGeom prst="roundRect">
            <a:avLst/>
          </a:prstGeom>
          <a:solidFill>
            <a:srgbClr val="EDF2F7"/>
          </a:solidFill>
          <a:ln w="12700">
            <a:solidFill>
              <a:srgbClr val="1B2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583680" y="1554480"/>
            <a:ext cx="4876495" cy="4114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675120" y="2926080"/>
            <a:ext cx="4693615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>
                <a:solidFill>
                  <a:srgbClr val="1B2040"/>
                </a:solidFill>
                <a:latin typeface="Verdana"/>
              </a:defRPr>
            </a:pPr>
            <a:r>
              <a:rPr dirty="0"/>
              <a:t>[ ATTACH INTERSECTION MAP /</a:t>
            </a:r>
            <a:br>
              <a:rPr dirty="0"/>
            </a:br>
            <a:r>
              <a:rPr dirty="0"/>
              <a:t>SATELLITE SCREENSHOT HERE 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0" y="5760720"/>
            <a:ext cx="4876495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50">
                <a:solidFill>
                  <a:srgbClr val="2A2F2D"/>
                </a:solidFill>
                <a:latin typeface="Verdana"/>
              </a:defRPr>
            </a:pPr>
            <a:r>
              <a:t>GIS Reference Frame — US-321 N @ Maizel Rd/New Farm Rd (Caldwell)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F0D6120-CC5B-F7C5-C3EB-26F0D3E571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7549" y="1737197"/>
            <a:ext cx="4468755" cy="374936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900" b="1">
                <a:solidFill>
                  <a:srgbClr val="E8985E"/>
                </a:solidFill>
                <a:latin typeface="Verdana"/>
              </a:defRPr>
            </a:pPr>
            <a:r>
              <a:t>2026 CONGESTION MANAGEMENT PROCESS (CMP) REPORT</a:t>
            </a:r>
          </a:p>
          <a:p>
            <a:pPr>
              <a:defRPr sz="2200" b="1">
                <a:solidFill>
                  <a:srgbClr val="1B2040"/>
                </a:solidFill>
                <a:latin typeface="Georgia"/>
              </a:defRPr>
            </a:pPr>
            <a:r>
              <a:t>Priority #9: US-70 W @ Malcolm Blvd (Burke)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234440"/>
            <a:ext cx="11094415" cy="25400"/>
          </a:xfrm>
          <a:prstGeom prst="rect">
            <a:avLst/>
          </a:prstGeom>
          <a:solidFill>
            <a:srgbClr val="E89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48640" y="1371600"/>
            <a:ext cx="5669280" cy="5029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53035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DC2626"/>
                </a:solidFill>
                <a:latin typeface="Verdana"/>
              </a:defRPr>
            </a:pPr>
            <a:r>
              <a:t>2026 Score: 18.0 / 50   |   2024 Score: 25.0   |   Volume Rank: #17</a:t>
            </a:r>
          </a:p>
          <a:p>
            <a:pPr>
              <a:spcAft>
                <a:spcPts val="1000"/>
              </a:spcAft>
              <a:defRPr sz="950" b="1">
                <a:solidFill>
                  <a:srgbClr val="1B2040"/>
                </a:solidFill>
                <a:latin typeface="Verdana"/>
              </a:defRPr>
            </a:pPr>
            <a:r>
              <a:t>County: Burke   |   PTI: 1.20   |   TTI: 1.10   |   Safety: 16 Crashes | 5.23 High Severity Index</a:t>
            </a:r>
          </a:p>
          <a:p>
            <a:pPr>
              <a:spcAft>
                <a:spcPts val="200"/>
              </a:spcAft>
              <a:defRPr sz="1000" b="1">
                <a:solidFill>
                  <a:srgbClr val="E8985E"/>
                </a:solidFill>
                <a:latin typeface="Verdana"/>
              </a:defRPr>
            </a:pPr>
            <a:r>
              <a:t>OPERATIONAL DIAGNOSTIC</a:t>
            </a:r>
          </a:p>
          <a:p>
            <a:pPr>
              <a:spcAft>
                <a:spcPts val="800"/>
              </a:spcAft>
              <a:defRPr sz="1000">
                <a:solidFill>
                  <a:srgbClr val="2A2F2D"/>
                </a:solidFill>
                <a:latin typeface="Verdana"/>
              </a:defRPr>
            </a:pPr>
            <a:r>
              <a:t>High crash severity index (5.23) driven by high-speed commercial turning movement conflicts.</a:t>
            </a:r>
          </a:p>
          <a:p>
            <a:pPr>
              <a:spcAft>
                <a:spcPts val="200"/>
              </a:spcAft>
              <a:defRPr sz="1000" b="1">
                <a:solidFill>
                  <a:srgbClr val="E8985E"/>
                </a:solidFill>
                <a:latin typeface="Verdana"/>
              </a:defRPr>
            </a:pPr>
            <a:r>
              <a:t>RECOMMENDED SHORT-TERM COUNTERMEASURES</a:t>
            </a:r>
          </a:p>
          <a:p>
            <a:pPr>
              <a:spcAft>
                <a:spcPts val="800"/>
              </a:spcAft>
              <a:defRPr sz="1000">
                <a:solidFill>
                  <a:srgbClr val="2A2F2D"/>
                </a:solidFill>
                <a:latin typeface="Verdana"/>
              </a:defRPr>
            </a:pPr>
            <a:r>
              <a:t>Signal timing adjustments; driveway consolidation &amp; commercial access control.</a:t>
            </a:r>
          </a:p>
          <a:p>
            <a:pPr>
              <a:spcAft>
                <a:spcPts val="200"/>
              </a:spcAft>
              <a:defRPr sz="1000" b="1">
                <a:solidFill>
                  <a:srgbClr val="E8985E"/>
                </a:solidFill>
                <a:latin typeface="Verdana"/>
              </a:defRPr>
            </a:pPr>
            <a:r>
              <a:t>RECOMMENDED LONG-TERM CAPITAL PROGRAM</a:t>
            </a:r>
          </a:p>
          <a:p>
            <a:pPr>
              <a:spcAft>
                <a:spcPts val="800"/>
              </a:spcAft>
              <a:defRPr sz="1000">
                <a:solidFill>
                  <a:srgbClr val="2A2F2D"/>
                </a:solidFill>
                <a:latin typeface="Verdana"/>
              </a:defRPr>
            </a:pPr>
            <a:r>
              <a:t>Perform Road Safety Audit (RSA) to evaluate driveway consolidation and RCI feasibility.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371600"/>
            <a:ext cx="5242255" cy="5029200"/>
          </a:xfrm>
          <a:prstGeom prst="roundRect">
            <a:avLst/>
          </a:prstGeom>
          <a:solidFill>
            <a:srgbClr val="EDF2F7"/>
          </a:solidFill>
          <a:ln w="12700">
            <a:solidFill>
              <a:srgbClr val="1B2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583680" y="1554480"/>
            <a:ext cx="4876495" cy="4114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675120" y="2926080"/>
            <a:ext cx="4693615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>
                <a:solidFill>
                  <a:srgbClr val="1B2040"/>
                </a:solidFill>
                <a:latin typeface="Verdana"/>
              </a:defRPr>
            </a:pPr>
            <a:r>
              <a:rPr dirty="0"/>
              <a:t>[ ATTACH INTERSECTION MAP /</a:t>
            </a:r>
            <a:br>
              <a:rPr dirty="0"/>
            </a:br>
            <a:r>
              <a:rPr dirty="0"/>
              <a:t>SATELLITE SCREENSHOT HERE 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0" y="5760720"/>
            <a:ext cx="4876495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50">
                <a:solidFill>
                  <a:srgbClr val="2A2F2D"/>
                </a:solidFill>
                <a:latin typeface="Verdana"/>
              </a:defRPr>
            </a:pPr>
            <a:r>
              <a:t>GIS Reference Frame — US-70 W @ Malcolm Blvd (Burke)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4E79ACC-F871-F9B7-B47E-00269B623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1453" y="1737197"/>
            <a:ext cx="4480948" cy="374936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900" b="1">
                <a:solidFill>
                  <a:srgbClr val="E8985E"/>
                </a:solidFill>
                <a:latin typeface="Verdana"/>
              </a:defRPr>
            </a:pPr>
            <a:r>
              <a:t>2026 CONGESTION MANAGEMENT PROCESS (CMP) REPORT</a:t>
            </a:r>
          </a:p>
          <a:p>
            <a:pPr>
              <a:defRPr sz="2200" b="1">
                <a:solidFill>
                  <a:srgbClr val="1B2040"/>
                </a:solidFill>
                <a:latin typeface="Georgia"/>
              </a:defRPr>
            </a:pPr>
            <a:r>
              <a:t>Priority #10: I-40 W @ Bethel Rd/Exit 106 (Burke)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234440"/>
            <a:ext cx="11094415" cy="25400"/>
          </a:xfrm>
          <a:prstGeom prst="rect">
            <a:avLst/>
          </a:prstGeom>
          <a:solidFill>
            <a:srgbClr val="E89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48640" y="1371600"/>
            <a:ext cx="5669280" cy="5029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508760"/>
            <a:ext cx="53035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DC2626"/>
                </a:solidFill>
                <a:latin typeface="Verdana"/>
              </a:defRPr>
            </a:pPr>
            <a:r>
              <a:t>2026 Score: 16.0 / 50   |   2024 Score: 22.0   |   Volume Rank: #3</a:t>
            </a:r>
          </a:p>
          <a:p>
            <a:pPr>
              <a:spcAft>
                <a:spcPts val="1000"/>
              </a:spcAft>
              <a:defRPr sz="950" b="1">
                <a:solidFill>
                  <a:srgbClr val="1B2040"/>
                </a:solidFill>
                <a:latin typeface="Verdana"/>
              </a:defRPr>
            </a:pPr>
            <a:r>
              <a:t>County: Burke   |   PTI: 1.10   |   TTI: 1.10   |   Safety: 8 Crashes | 2.85 Severity Index</a:t>
            </a:r>
          </a:p>
          <a:p>
            <a:pPr>
              <a:spcAft>
                <a:spcPts val="200"/>
              </a:spcAft>
              <a:defRPr sz="1000" b="1">
                <a:solidFill>
                  <a:srgbClr val="E8985E"/>
                </a:solidFill>
                <a:latin typeface="Verdana"/>
              </a:defRPr>
            </a:pPr>
            <a:r>
              <a:t>OPERATIONAL DIAGNOSTIC</a:t>
            </a:r>
          </a:p>
          <a:p>
            <a:pPr>
              <a:spcAft>
                <a:spcPts val="800"/>
              </a:spcAft>
              <a:defRPr sz="1000">
                <a:solidFill>
                  <a:srgbClr val="2A2F2D"/>
                </a:solidFill>
                <a:latin typeface="Verdana"/>
              </a:defRPr>
            </a:pPr>
            <a:r>
              <a:t>#3 Regional Bottleneck in Raw Delay Volume; heavy freeway exit ramp queue spillback during peak hours.</a:t>
            </a:r>
          </a:p>
          <a:p>
            <a:pPr>
              <a:spcAft>
                <a:spcPts val="200"/>
              </a:spcAft>
              <a:defRPr sz="1000" b="1">
                <a:solidFill>
                  <a:srgbClr val="E8985E"/>
                </a:solidFill>
                <a:latin typeface="Verdana"/>
              </a:defRPr>
            </a:pPr>
            <a:r>
              <a:t>RECOMMENDED SHORT-TERM COUNTERMEASURES</a:t>
            </a:r>
          </a:p>
          <a:p>
            <a:pPr>
              <a:spcAft>
                <a:spcPts val="800"/>
              </a:spcAft>
              <a:defRPr sz="1000">
                <a:solidFill>
                  <a:srgbClr val="2A2F2D"/>
                </a:solidFill>
                <a:latin typeface="Verdana"/>
              </a:defRPr>
            </a:pPr>
            <a:r>
              <a:t>Freeway ramp terminal signal coordination; exit ramp turn-lane storage expansion.</a:t>
            </a:r>
          </a:p>
          <a:p>
            <a:pPr>
              <a:spcAft>
                <a:spcPts val="200"/>
              </a:spcAft>
              <a:defRPr sz="1000" b="1">
                <a:solidFill>
                  <a:srgbClr val="E8985E"/>
                </a:solidFill>
                <a:latin typeface="Verdana"/>
              </a:defRPr>
            </a:pPr>
            <a:r>
              <a:t>RECOMMENDED LONG-TERM CAPITAL PROGRAM</a:t>
            </a:r>
          </a:p>
          <a:p>
            <a:pPr>
              <a:spcAft>
                <a:spcPts val="800"/>
              </a:spcAft>
              <a:defRPr sz="1000">
                <a:solidFill>
                  <a:srgbClr val="2A2F2D"/>
                </a:solidFill>
                <a:latin typeface="Verdana"/>
              </a:defRPr>
            </a:pPr>
            <a:r>
              <a:t>Link to I-40 6-laning corridor study &amp; STIP Project I-5009 interchange program.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371600"/>
            <a:ext cx="5242255" cy="5029200"/>
          </a:xfrm>
          <a:prstGeom prst="roundRect">
            <a:avLst/>
          </a:prstGeom>
          <a:solidFill>
            <a:srgbClr val="EDF2F7"/>
          </a:solidFill>
          <a:ln w="12700">
            <a:solidFill>
              <a:srgbClr val="1B2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583680" y="1554480"/>
            <a:ext cx="4876495" cy="4114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675120" y="2926080"/>
            <a:ext cx="4693615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>
                <a:solidFill>
                  <a:srgbClr val="1B2040"/>
                </a:solidFill>
                <a:latin typeface="Verdana"/>
              </a:defRPr>
            </a:pPr>
            <a:r>
              <a:t>[ ATTACH INTERSECTION MAP /</a:t>
            </a:r>
            <a:br/>
            <a:r>
              <a:t>SATELLITE SCREENSHOT HERE 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0" y="5760720"/>
            <a:ext cx="4876495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50">
                <a:solidFill>
                  <a:srgbClr val="2A2F2D"/>
                </a:solidFill>
                <a:latin typeface="Verdana"/>
              </a:defRPr>
            </a:pPr>
            <a:r>
              <a:t>GIS Reference Frame — I-40 W @ Bethel Rd/Exit 106 (Burke)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FBD2514-933B-00B6-3EA9-B3883EF3C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4536" y="1737197"/>
            <a:ext cx="4885639" cy="374936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900" b="1">
                <a:solidFill>
                  <a:srgbClr val="E8985E"/>
                </a:solidFill>
                <a:latin typeface="Verdana"/>
              </a:defRPr>
            </a:pPr>
            <a:r>
              <a:t>2026 CONGESTION MANAGEMENT PROCESS (CMP) REPORT</a:t>
            </a:r>
          </a:p>
          <a:p>
            <a:pPr>
              <a:defRPr sz="2200" b="1">
                <a:solidFill>
                  <a:srgbClr val="1B2040"/>
                </a:solidFill>
                <a:latin typeface="Georgia"/>
              </a:defRPr>
            </a:pPr>
            <a:r>
              <a:t>2024 vs. 2026 Score Shifts: Top Regional Risers &amp; Improvers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234440"/>
            <a:ext cx="11094415" cy="25400"/>
          </a:xfrm>
          <a:prstGeom prst="rect">
            <a:avLst/>
          </a:prstGeom>
          <a:solidFill>
            <a:srgbClr val="E89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chart_risers_drop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463040"/>
            <a:ext cx="5669280" cy="32160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6400800" y="1463040"/>
            <a:ext cx="5212080" cy="4846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583680" y="1645920"/>
            <a:ext cx="484632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 b="1">
                <a:solidFill>
                  <a:srgbClr val="1B2040"/>
                </a:solidFill>
                <a:latin typeface="Georgia"/>
              </a:defRPr>
            </a:pPr>
            <a:r>
              <a:t>Analysis of Score Dynamics Across 30 Sites:</a:t>
            </a:r>
          </a:p>
          <a:p>
            <a:pPr>
              <a:spcAft>
                <a:spcPts val="400"/>
              </a:spcAft>
              <a:defRPr sz="1000">
                <a:solidFill>
                  <a:srgbClr val="2A2F2D"/>
                </a:solidFill>
                <a:latin typeface="Verdana"/>
              </a:defRPr>
            </a:pPr>
            <a:r>
              <a:t>Top Regional Risers (Increased Priority):</a:t>
            </a:r>
          </a:p>
          <a:p>
            <a:pPr>
              <a:spcAft>
                <a:spcPts val="400"/>
              </a:spcAft>
              <a:defRPr sz="1000">
                <a:solidFill>
                  <a:srgbClr val="2A2F2D"/>
                </a:solidFill>
                <a:latin typeface="Verdana"/>
              </a:defRPr>
            </a:pPr>
            <a:r>
              <a:t>  • 29th Ave Dr NE @ NC-127 (+19.0 pts): Surged from 6.0 in 2024 to 25.0 in 2026 due to dramatic increases in peak travel unreliability (PTI 3.40).</a:t>
            </a:r>
          </a:p>
          <a:p>
            <a:pPr>
              <a:spcAft>
                <a:spcPts val="400"/>
              </a:spcAft>
              <a:defRPr sz="1000">
                <a:solidFill>
                  <a:srgbClr val="2A2F2D"/>
                </a:solidFill>
                <a:latin typeface="Verdana"/>
              </a:defRPr>
            </a:pPr>
            <a:r>
              <a:t>  • US-321N @ Mt Herman Rd (+8.0 pts): Rose from 6.0 to 14.0 driven by a regional-high 12.71 Severity Index.</a:t>
            </a:r>
          </a:p>
          <a:p>
            <a:pPr>
              <a:spcAft>
                <a:spcPts val="400"/>
              </a:spcAft>
              <a:defRPr sz="1000">
                <a:solidFill>
                  <a:srgbClr val="2A2F2D"/>
                </a:solidFill>
                <a:latin typeface="Verdana"/>
              </a:defRPr>
            </a:pPr>
            <a:r>
              <a:t>  • NC-10E @ NC-127 (+4.0 pts): Increased from 6.0 to 10.0.</a:t>
            </a:r>
          </a:p>
          <a:p>
            <a:pPr>
              <a:spcAft>
                <a:spcPts val="400"/>
              </a:spcAft>
              <a:defRPr sz="1000">
                <a:solidFill>
                  <a:srgbClr val="2A2F2D"/>
                </a:solidFill>
                <a:latin typeface="Verdana"/>
              </a:defRPr>
            </a:pPr>
            <a:r>
              <a:t>Top Regional Improvers (Reduced Priority):</a:t>
            </a:r>
          </a:p>
          <a:p>
            <a:pPr>
              <a:spcAft>
                <a:spcPts val="400"/>
              </a:spcAft>
              <a:defRPr sz="1000">
                <a:solidFill>
                  <a:srgbClr val="2A2F2D"/>
                </a:solidFill>
                <a:latin typeface="Verdana"/>
              </a:defRPr>
            </a:pPr>
            <a:r>
              <a:t>  • US-70 W @ Malcolm Blvd (-7.0 pts): Improved from 25.0 in 2024 to 18.0 in 2026.</a:t>
            </a:r>
          </a:p>
          <a:p>
            <a:pPr>
              <a:spcAft>
                <a:spcPts val="400"/>
              </a:spcAft>
              <a:defRPr sz="1000">
                <a:solidFill>
                  <a:srgbClr val="2A2F2D"/>
                </a:solidFill>
                <a:latin typeface="Verdana"/>
              </a:defRPr>
            </a:pPr>
            <a:r>
              <a:t>  • NC-16 N @ US-64 (-7.0 pts): Improved from 22.0 to 15.0 following localized signal operations adjustments.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1109441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900" b="1">
                <a:solidFill>
                  <a:srgbClr val="E8985E"/>
                </a:solidFill>
                <a:latin typeface="Verdana"/>
              </a:defRPr>
            </a:pPr>
            <a:r>
              <a:t>2026 CONGESTION MANAGEMENT PROCESS (CMP) REPORT</a:t>
            </a:r>
          </a:p>
          <a:p>
            <a:pPr>
              <a:defRPr sz="2200" b="1">
                <a:solidFill>
                  <a:srgbClr val="1B2040"/>
                </a:solidFill>
                <a:latin typeface="Georgia"/>
              </a:defRPr>
            </a:pPr>
            <a:r>
              <a:t>Transportation Planning Linkage &amp; Scaled Action Matrix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234440"/>
            <a:ext cx="11094415" cy="25400"/>
          </a:xfrm>
          <a:prstGeom prst="rect">
            <a:avLst/>
          </a:prstGeom>
          <a:solidFill>
            <a:srgbClr val="E89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48640" y="1371600"/>
            <a:ext cx="53035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50292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100" b="1">
                <a:solidFill>
                  <a:srgbClr val="E8985E"/>
                </a:solidFill>
                <a:latin typeface="Verdana"/>
              </a:defRPr>
            </a:pPr>
            <a:r>
              <a:t>TIER 1: SHORT-TERM OPERATIONAL FIXES</a:t>
            </a:r>
          </a:p>
          <a:p>
            <a:pPr>
              <a:spcAft>
                <a:spcPts val="300"/>
              </a:spcAft>
              <a:defRPr sz="950">
                <a:solidFill>
                  <a:srgbClr val="2A2F2D"/>
                </a:solidFill>
                <a:latin typeface="Verdana"/>
              </a:defRPr>
            </a:pPr>
            <a:r>
              <a:t>•  Traffic Signal Coordination &amp; Retiming across primary arterial corridors.</a:t>
            </a:r>
          </a:p>
          <a:p>
            <a:pPr>
              <a:spcAft>
                <a:spcPts val="300"/>
              </a:spcAft>
              <a:defRPr sz="950">
                <a:solidFill>
                  <a:srgbClr val="2A2F2D"/>
                </a:solidFill>
                <a:latin typeface="Verdana"/>
              </a:defRPr>
            </a:pPr>
            <a:r>
              <a:t>•  Intersection Widening for dedicated turn-lane storage.</a:t>
            </a:r>
          </a:p>
          <a:p>
            <a:pPr>
              <a:spcAft>
                <a:spcPts val="300"/>
              </a:spcAft>
              <a:defRPr sz="950">
                <a:solidFill>
                  <a:srgbClr val="2A2F2D"/>
                </a:solidFill>
                <a:latin typeface="Verdana"/>
              </a:defRPr>
            </a:pPr>
            <a:r>
              <a:t>•  Access Management &amp; Commercial Driveway Consolidation.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26480" y="1371600"/>
            <a:ext cx="53035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263640" y="1508760"/>
            <a:ext cx="50292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100" b="1">
                <a:solidFill>
                  <a:srgbClr val="059669"/>
                </a:solidFill>
                <a:latin typeface="Verdana"/>
              </a:defRPr>
            </a:pPr>
            <a:r>
              <a:t>TIER 2: FUNDED STIP PROJECTS (8 SITES)</a:t>
            </a:r>
          </a:p>
          <a:p>
            <a:pPr>
              <a:spcAft>
                <a:spcPts val="300"/>
              </a:spcAft>
              <a:defRPr sz="950">
                <a:solidFill>
                  <a:srgbClr val="2A2F2D"/>
                </a:solidFill>
                <a:latin typeface="Verdana"/>
              </a:defRPr>
            </a:pPr>
            <a:r>
              <a:t>•  STIP U-4700CA: US-321 @ Maizel Rd (Construct Reduced Conflict Intersection).</a:t>
            </a:r>
          </a:p>
          <a:p>
            <a:pPr>
              <a:spcAft>
                <a:spcPts val="300"/>
              </a:spcAft>
              <a:defRPr sz="950">
                <a:solidFill>
                  <a:srgbClr val="2A2F2D"/>
                </a:solidFill>
                <a:latin typeface="Verdana"/>
              </a:defRPr>
            </a:pPr>
            <a:r>
              <a:t>•  STIP I-5716: McDonald Pkwy @ I-40 (Widen I-40 to 6 lanes &amp; reconfigure interchange).</a:t>
            </a:r>
          </a:p>
          <a:p>
            <a:pPr>
              <a:spcAft>
                <a:spcPts val="300"/>
              </a:spcAft>
              <a:defRPr sz="950">
                <a:solidFill>
                  <a:srgbClr val="2A2F2D"/>
                </a:solidFill>
                <a:latin typeface="Verdana"/>
              </a:defRPr>
            </a:pPr>
            <a:r>
              <a:t>•  STIP U-5777: NC-150 @ NC-16 (Intersection widening &amp; dual turn lanes).</a:t>
            </a:r>
          </a:p>
          <a:p>
            <a:pPr>
              <a:spcAft>
                <a:spcPts val="300"/>
              </a:spcAft>
              <a:defRPr sz="950">
                <a:solidFill>
                  <a:srgbClr val="2A2F2D"/>
                </a:solidFill>
                <a:latin typeface="Verdana"/>
              </a:defRPr>
            </a:pPr>
            <a:r>
              <a:t>•  STIP I-5009, I-5008, I-5874, I-5971: Interchange reconfiguration programs.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3840480"/>
            <a:ext cx="53035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85800" y="3977640"/>
            <a:ext cx="50292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100" b="1">
                <a:solidFill>
                  <a:srgbClr val="2563EB"/>
                </a:solidFill>
                <a:latin typeface="Verdana"/>
              </a:defRPr>
            </a:pPr>
            <a:r>
              <a:t>TIER 3: NCDOT P.8 SUBMITTALS &amp; SAFETY AUDITS</a:t>
            </a:r>
          </a:p>
          <a:p>
            <a:pPr>
              <a:spcAft>
                <a:spcPts val="300"/>
              </a:spcAft>
              <a:defRPr sz="950">
                <a:solidFill>
                  <a:srgbClr val="2A2F2D"/>
                </a:solidFill>
                <a:latin typeface="Verdana"/>
              </a:defRPr>
            </a:pPr>
            <a:r>
              <a:t>•  Active P.8 Submittals: Advance unfunded high-priority bottlenecks into P.8 cycle.</a:t>
            </a:r>
          </a:p>
          <a:p>
            <a:pPr>
              <a:spcAft>
                <a:spcPts val="300"/>
              </a:spcAft>
              <a:defRPr sz="950">
                <a:solidFill>
                  <a:srgbClr val="2A2F2D"/>
                </a:solidFill>
                <a:latin typeface="Verdana"/>
              </a:defRPr>
            </a:pPr>
            <a:r>
              <a:t>•  Road Safety Audits (RSA): Conduct RSAs for non-STIP corridors (e.g. US-70 @ Malcolm Blvd).</a:t>
            </a:r>
          </a:p>
          <a:p>
            <a:pPr>
              <a:spcAft>
                <a:spcPts val="300"/>
              </a:spcAft>
              <a:defRPr sz="950">
                <a:solidFill>
                  <a:srgbClr val="2A2F2D"/>
                </a:solidFill>
                <a:latin typeface="Verdana"/>
              </a:defRPr>
            </a:pPr>
            <a:r>
              <a:t>•  Intersection Safety Audits (ISA): Conduct ISAs for rapid risers (e.g. 29th Ave Dr NE).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80" y="3840480"/>
            <a:ext cx="53035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263640" y="3977640"/>
            <a:ext cx="50292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100" b="1">
                <a:solidFill>
                  <a:srgbClr val="1B2040"/>
                </a:solidFill>
                <a:latin typeface="Verdana"/>
              </a:defRPr>
            </a:pPr>
            <a:r>
              <a:t>TIER 4: 2055 MTP LONG-RANGE VISION</a:t>
            </a:r>
          </a:p>
          <a:p>
            <a:pPr>
              <a:spcAft>
                <a:spcPts val="300"/>
              </a:spcAft>
              <a:defRPr sz="950">
                <a:solidFill>
                  <a:srgbClr val="2A2F2D"/>
                </a:solidFill>
                <a:latin typeface="Verdana"/>
              </a:defRPr>
            </a:pPr>
            <a:r>
              <a:t>•  2055 MTP Integration: Ensure all 30 bottlenecks are mapped into 2055 MTP.</a:t>
            </a:r>
          </a:p>
          <a:p>
            <a:pPr>
              <a:spcAft>
                <a:spcPts val="300"/>
              </a:spcAft>
              <a:defRPr sz="950">
                <a:solidFill>
                  <a:srgbClr val="2A2F2D"/>
                </a:solidFill>
                <a:latin typeface="Verdana"/>
              </a:defRPr>
            </a:pPr>
            <a:r>
              <a:t>•  CTP Corridor Studies: Conduct long-range bypass &amp; freeway interchange studies.</a:t>
            </a:r>
          </a:p>
          <a:p>
            <a:pPr>
              <a:spcAft>
                <a:spcPts val="300"/>
              </a:spcAft>
              <a:defRPr sz="950">
                <a:solidFill>
                  <a:srgbClr val="2A2F2D"/>
                </a:solidFill>
                <a:latin typeface="Verdana"/>
              </a:defRPr>
            </a:pPr>
            <a:r>
              <a:t>•  Multi-Modal Infrastructure: Integrate transit, freight, and active transportation.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011680"/>
            <a:ext cx="10362895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600"/>
              </a:spcAft>
              <a:defRPr sz="4000" b="1">
                <a:solidFill>
                  <a:srgbClr val="FFFFFF"/>
                </a:solidFill>
                <a:latin typeface="Georgia"/>
              </a:defRPr>
            </a:pPr>
            <a:r>
              <a:rPr dirty="0"/>
              <a:t>Questions &amp; Discussion</a:t>
            </a:r>
          </a:p>
          <a:p>
            <a:pPr algn="ctr">
              <a:spcAft>
                <a:spcPts val="800"/>
              </a:spcAft>
              <a:defRPr sz="1800" b="1">
                <a:solidFill>
                  <a:srgbClr val="E8985E"/>
                </a:solidFill>
                <a:latin typeface="Verdana"/>
              </a:defRPr>
            </a:pPr>
            <a:r>
              <a:rPr dirty="0"/>
              <a:t>2026 Congestion Management Process (CMP) Report</a:t>
            </a:r>
          </a:p>
          <a:p>
            <a:pPr algn="ctr">
              <a:defRPr sz="1300">
                <a:solidFill>
                  <a:srgbClr val="DFE4EA"/>
                </a:solidFill>
                <a:latin typeface="Verdana"/>
              </a:defRPr>
            </a:pPr>
            <a:r>
              <a:rPr dirty="0"/>
              <a:t>Greater Hickory Metropolitan Planning Organization (GHMPO)</a:t>
            </a:r>
            <a:br>
              <a:rPr dirty="0"/>
            </a:br>
            <a:endParaRPr dirty="0"/>
          </a:p>
        </p:txBody>
      </p:sp>
      <p:sp>
        <p:nvSpPr>
          <p:cNvPr id="3" name="Rectangle 2"/>
          <p:cNvSpPr/>
          <p:nvPr/>
        </p:nvSpPr>
        <p:spPr>
          <a:xfrm>
            <a:off x="4114800" y="5303520"/>
            <a:ext cx="3962095" cy="25400"/>
          </a:xfrm>
          <a:prstGeom prst="rect">
            <a:avLst/>
          </a:prstGeom>
          <a:solidFill>
            <a:srgbClr val="E898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4041</Words>
  <Application>Microsoft Office PowerPoint</Application>
  <PresentationFormat>Widescreen</PresentationFormat>
  <Paragraphs>516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Casey Fullbright</cp:lastModifiedBy>
  <cp:revision>2</cp:revision>
  <dcterms:created xsi:type="dcterms:W3CDTF">2013-01-27T09:14:16Z</dcterms:created>
  <dcterms:modified xsi:type="dcterms:W3CDTF">2026-09-28T13:32:26Z</dcterms:modified>
  <cp:category/>
</cp:coreProperties>
</file>