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362" r:id="rId5"/>
    <p:sldId id="440" r:id="rId6"/>
    <p:sldId id="441" r:id="rId7"/>
    <p:sldId id="442" r:id="rId8"/>
    <p:sldId id="443" r:id="rId9"/>
    <p:sldId id="444" r:id="rId10"/>
    <p:sldId id="43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Marshall" initials="JM" lastIdx="1" clrIdx="0">
    <p:extLst>
      <p:ext uri="{19B8F6BF-5375-455C-9EA6-DF929625EA0E}">
        <p15:presenceInfo xmlns:p15="http://schemas.microsoft.com/office/powerpoint/2012/main" userId="S-1-5-21-1422863973-636374011-1849977318-10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D96"/>
    <a:srgbClr val="519B3C"/>
    <a:srgbClr val="4472C4"/>
    <a:srgbClr val="324A6C"/>
    <a:srgbClr val="31323C"/>
    <a:srgbClr val="FF33CC"/>
    <a:srgbClr val="3811C7"/>
    <a:srgbClr val="B7E4EF"/>
    <a:srgbClr val="7BCEE2"/>
    <a:srgbClr val="FFF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CB62C5-76C8-A019-1C46-627462016D3C}" v="416" dt="2022-12-30T18:23:25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ri C. Ritchie" userId="S::averi@wpcog.org::5cc5f7db-603f-4136-993b-4303c424e974" providerId="AD" clId="Web-{7BCB62C5-76C8-A019-1C46-627462016D3C}"/>
    <pc:docChg chg="addSld delSld modSld">
      <pc:chgData name="Averi C. Ritchie" userId="S::averi@wpcog.org::5cc5f7db-603f-4136-993b-4303c424e974" providerId="AD" clId="Web-{7BCB62C5-76C8-A019-1C46-627462016D3C}" dt="2022-12-30T18:23:25.895" v="426" actId="20577"/>
      <pc:docMkLst>
        <pc:docMk/>
      </pc:docMkLst>
      <pc:sldChg chg="addSp delSp modSp">
        <pc:chgData name="Averi C. Ritchie" userId="S::averi@wpcog.org::5cc5f7db-603f-4136-993b-4303c424e974" providerId="AD" clId="Web-{7BCB62C5-76C8-A019-1C46-627462016D3C}" dt="2022-12-30T17:53:54.248" v="11"/>
        <pc:sldMkLst>
          <pc:docMk/>
          <pc:sldMk cId="683835053" sldId="481"/>
        </pc:sldMkLst>
        <pc:picChg chg="add mod">
          <ac:chgData name="Averi C. Ritchie" userId="S::averi@wpcog.org::5cc5f7db-603f-4136-993b-4303c424e974" providerId="AD" clId="Web-{7BCB62C5-76C8-A019-1C46-627462016D3C}" dt="2022-12-30T17:20:15.337" v="6" actId="14100"/>
          <ac:picMkLst>
            <pc:docMk/>
            <pc:sldMk cId="683835053" sldId="481"/>
            <ac:picMk id="2" creationId="{D5D6480D-5317-69F2-6181-797EC74E1739}"/>
          </ac:picMkLst>
        </pc:picChg>
        <pc:picChg chg="add del mod">
          <ac:chgData name="Averi C. Ritchie" userId="S::averi@wpcog.org::5cc5f7db-603f-4136-993b-4303c424e974" providerId="AD" clId="Web-{7BCB62C5-76C8-A019-1C46-627462016D3C}" dt="2022-12-30T17:53:54.248" v="11"/>
          <ac:picMkLst>
            <pc:docMk/>
            <pc:sldMk cId="683835053" sldId="481"/>
            <ac:picMk id="3" creationId="{B0FAF363-2C0F-1D09-F2E6-57E5F8026665}"/>
          </ac:picMkLst>
        </pc:picChg>
        <pc:picChg chg="mod">
          <ac:chgData name="Averi C. Ritchie" userId="S::averi@wpcog.org::5cc5f7db-603f-4136-993b-4303c424e974" providerId="AD" clId="Web-{7BCB62C5-76C8-A019-1C46-627462016D3C}" dt="2022-12-30T17:19:40.993" v="1" actId="1076"/>
          <ac:picMkLst>
            <pc:docMk/>
            <pc:sldMk cId="683835053" sldId="481"/>
            <ac:picMk id="28" creationId="{00000000-0000-0000-0000-000000000000}"/>
          </ac:picMkLst>
        </pc:picChg>
      </pc:sldChg>
      <pc:sldChg chg="modSp">
        <pc:chgData name="Averi C. Ritchie" userId="S::averi@wpcog.org::5cc5f7db-603f-4136-993b-4303c424e974" providerId="AD" clId="Web-{7BCB62C5-76C8-A019-1C46-627462016D3C}" dt="2022-12-30T18:01:32.686" v="41" actId="20577"/>
        <pc:sldMkLst>
          <pc:docMk/>
          <pc:sldMk cId="1409787017" sldId="498"/>
        </pc:sldMkLst>
        <pc:spChg chg="mod">
          <ac:chgData name="Averi C. Ritchie" userId="S::averi@wpcog.org::5cc5f7db-603f-4136-993b-4303c424e974" providerId="AD" clId="Web-{7BCB62C5-76C8-A019-1C46-627462016D3C}" dt="2022-12-30T18:01:32.686" v="41" actId="20577"/>
          <ac:spMkLst>
            <pc:docMk/>
            <pc:sldMk cId="1409787017" sldId="498"/>
            <ac:spMk id="6146" creationId="{00000000-0000-0000-0000-000000000000}"/>
          </ac:spMkLst>
        </pc:spChg>
      </pc:sldChg>
      <pc:sldChg chg="addSp delSp modSp new">
        <pc:chgData name="Averi C. Ritchie" userId="S::averi@wpcog.org::5cc5f7db-603f-4136-993b-4303c424e974" providerId="AD" clId="Web-{7BCB62C5-76C8-A019-1C46-627462016D3C}" dt="2022-12-30T17:55:41.658" v="33" actId="20577"/>
        <pc:sldMkLst>
          <pc:docMk/>
          <pc:sldMk cId="2432927280" sldId="529"/>
        </pc:sldMkLst>
        <pc:spChg chg="mod">
          <ac:chgData name="Averi C. Ritchie" userId="S::averi@wpcog.org::5cc5f7db-603f-4136-993b-4303c424e974" providerId="AD" clId="Web-{7BCB62C5-76C8-A019-1C46-627462016D3C}" dt="2022-12-30T17:55:41.658" v="33" actId="20577"/>
          <ac:spMkLst>
            <pc:docMk/>
            <pc:sldMk cId="2432927280" sldId="529"/>
            <ac:spMk id="2" creationId="{2FE7F7B5-8787-8F8C-3A11-E9DE2C61A87B}"/>
          </ac:spMkLst>
        </pc:spChg>
        <pc:spChg chg="del">
          <ac:chgData name="Averi C. Ritchie" userId="S::averi@wpcog.org::5cc5f7db-603f-4136-993b-4303c424e974" providerId="AD" clId="Web-{7BCB62C5-76C8-A019-1C46-627462016D3C}" dt="2022-12-30T17:54:10.655" v="13"/>
          <ac:spMkLst>
            <pc:docMk/>
            <pc:sldMk cId="2432927280" sldId="529"/>
            <ac:spMk id="3" creationId="{B308931C-EE5B-A8DF-ED29-74B61AD4E62B}"/>
          </ac:spMkLst>
        </pc:spChg>
        <pc:spChg chg="add del mod">
          <ac:chgData name="Averi C. Ritchie" userId="S::averi@wpcog.org::5cc5f7db-603f-4136-993b-4303c424e974" providerId="AD" clId="Web-{7BCB62C5-76C8-A019-1C46-627462016D3C}" dt="2022-12-30T17:54:52.484" v="16"/>
          <ac:spMkLst>
            <pc:docMk/>
            <pc:sldMk cId="2432927280" sldId="529"/>
            <ac:spMk id="6" creationId="{C7986154-EC3A-8C09-E8DB-176FF584ECB7}"/>
          </ac:spMkLst>
        </pc:spChg>
        <pc:picChg chg="add del mod ord">
          <ac:chgData name="Averi C. Ritchie" userId="S::averi@wpcog.org::5cc5f7db-603f-4136-993b-4303c424e974" providerId="AD" clId="Web-{7BCB62C5-76C8-A019-1C46-627462016D3C}" dt="2022-12-30T17:54:18.171" v="15"/>
          <ac:picMkLst>
            <pc:docMk/>
            <pc:sldMk cId="2432927280" sldId="529"/>
            <ac:picMk id="4" creationId="{F14A2D35-188A-37A9-BFDE-F04BFE644F31}"/>
          </ac:picMkLst>
        </pc:picChg>
        <pc:picChg chg="add mod ord">
          <ac:chgData name="Averi C. Ritchie" userId="S::averi@wpcog.org::5cc5f7db-603f-4136-993b-4303c424e974" providerId="AD" clId="Web-{7BCB62C5-76C8-A019-1C46-627462016D3C}" dt="2022-12-30T17:55:06.282" v="18" actId="14100"/>
          <ac:picMkLst>
            <pc:docMk/>
            <pc:sldMk cId="2432927280" sldId="529"/>
            <ac:picMk id="7" creationId="{4FBEB1D6-F5F8-3C4C-FD28-2081199EFA3B}"/>
          </ac:picMkLst>
        </pc:picChg>
      </pc:sldChg>
      <pc:sldChg chg="addSp delSp modSp new del">
        <pc:chgData name="Averi C. Ritchie" userId="S::averi@wpcog.org::5cc5f7db-603f-4136-993b-4303c424e974" providerId="AD" clId="Web-{7BCB62C5-76C8-A019-1C46-627462016D3C}" dt="2022-12-30T17:53:33.153" v="9"/>
        <pc:sldMkLst>
          <pc:docMk/>
          <pc:sldMk cId="3831597085" sldId="529"/>
        </pc:sldMkLst>
        <pc:spChg chg="del">
          <ac:chgData name="Averi C. Ritchie" userId="S::averi@wpcog.org::5cc5f7db-603f-4136-993b-4303c424e974" providerId="AD" clId="Web-{7BCB62C5-76C8-A019-1C46-627462016D3C}" dt="2022-12-30T17:53:13.903" v="8"/>
          <ac:spMkLst>
            <pc:docMk/>
            <pc:sldMk cId="3831597085" sldId="529"/>
            <ac:spMk id="3" creationId="{E69B28B9-B688-D666-39EB-24D19A3B7D4B}"/>
          </ac:spMkLst>
        </pc:spChg>
        <pc:picChg chg="add mod ord">
          <ac:chgData name="Averi C. Ritchie" userId="S::averi@wpcog.org::5cc5f7db-603f-4136-993b-4303c424e974" providerId="AD" clId="Web-{7BCB62C5-76C8-A019-1C46-627462016D3C}" dt="2022-12-30T17:53:13.903" v="8"/>
          <ac:picMkLst>
            <pc:docMk/>
            <pc:sldMk cId="3831597085" sldId="529"/>
            <ac:picMk id="4" creationId="{15C68A76-4EAF-7A72-8886-197DD2306C6D}"/>
          </ac:picMkLst>
        </pc:picChg>
      </pc:sldChg>
      <pc:sldChg chg="addSp delSp modSp new mod modClrScheme chgLayout">
        <pc:chgData name="Averi C. Ritchie" userId="S::averi@wpcog.org::5cc5f7db-603f-4136-993b-4303c424e974" providerId="AD" clId="Web-{7BCB62C5-76C8-A019-1C46-627462016D3C}" dt="2022-12-30T18:23:25.895" v="426" actId="20577"/>
        <pc:sldMkLst>
          <pc:docMk/>
          <pc:sldMk cId="2353364493" sldId="530"/>
        </pc:sldMkLst>
        <pc:spChg chg="mod ord">
          <ac:chgData name="Averi C. Ritchie" userId="S::averi@wpcog.org::5cc5f7db-603f-4136-993b-4303c424e974" providerId="AD" clId="Web-{7BCB62C5-76C8-A019-1C46-627462016D3C}" dt="2022-12-30T18:21:50.359" v="414" actId="20577"/>
          <ac:spMkLst>
            <pc:docMk/>
            <pc:sldMk cId="2353364493" sldId="530"/>
            <ac:spMk id="2" creationId="{24DE3435-20AD-9F54-8C70-15CF51FCE062}"/>
          </ac:spMkLst>
        </pc:spChg>
        <pc:spChg chg="del mod">
          <ac:chgData name="Averi C. Ritchie" userId="S::averi@wpcog.org::5cc5f7db-603f-4136-993b-4303c424e974" providerId="AD" clId="Web-{7BCB62C5-76C8-A019-1C46-627462016D3C}" dt="2022-12-30T18:09:04.718" v="64"/>
          <ac:spMkLst>
            <pc:docMk/>
            <pc:sldMk cId="2353364493" sldId="530"/>
            <ac:spMk id="3" creationId="{46430C04-161E-F482-4DBB-0F6CEA481B81}"/>
          </ac:spMkLst>
        </pc:spChg>
        <pc:spChg chg="add mod ord">
          <ac:chgData name="Averi C. Ritchie" userId="S::averi@wpcog.org::5cc5f7db-603f-4136-993b-4303c424e974" providerId="AD" clId="Web-{7BCB62C5-76C8-A019-1C46-627462016D3C}" dt="2022-12-30T18:23:25.895" v="426" actId="20577"/>
          <ac:spMkLst>
            <pc:docMk/>
            <pc:sldMk cId="2353364493" sldId="530"/>
            <ac:spMk id="5" creationId="{3455BEB2-ACFD-C1D8-C1E7-68B7A1788A73}"/>
          </ac:spMkLst>
        </pc:spChg>
        <pc:spChg chg="add mod ord">
          <ac:chgData name="Averi C. Ritchie" userId="S::averi@wpcog.org::5cc5f7db-603f-4136-993b-4303c424e974" providerId="AD" clId="Web-{7BCB62C5-76C8-A019-1C46-627462016D3C}" dt="2022-12-30T18:21:56.452" v="415" actId="1076"/>
          <ac:spMkLst>
            <pc:docMk/>
            <pc:sldMk cId="2353364493" sldId="530"/>
            <ac:spMk id="6" creationId="{B2E824FE-36AB-772B-382B-6E6F9998EA50}"/>
          </ac:spMkLst>
        </pc:spChg>
        <pc:spChg chg="add mod ord">
          <ac:chgData name="Averi C. Ritchie" userId="S::averi@wpcog.org::5cc5f7db-603f-4136-993b-4303c424e974" providerId="AD" clId="Web-{7BCB62C5-76C8-A019-1C46-627462016D3C}" dt="2022-12-30T18:23:02.830" v="422" actId="1076"/>
          <ac:spMkLst>
            <pc:docMk/>
            <pc:sldMk cId="2353364493" sldId="530"/>
            <ac:spMk id="7" creationId="{443E515F-4AD6-663C-0062-D7F1FBCE86D9}"/>
          </ac:spMkLst>
        </pc:spChg>
        <pc:picChg chg="add mod ord">
          <ac:chgData name="Averi C. Ritchie" userId="S::averi@wpcog.org::5cc5f7db-603f-4136-993b-4303c424e974" providerId="AD" clId="Web-{7BCB62C5-76C8-A019-1C46-627462016D3C}" dt="2022-12-30T18:22:18.610" v="419" actId="1076"/>
          <ac:picMkLst>
            <pc:docMk/>
            <pc:sldMk cId="2353364493" sldId="530"/>
            <ac:picMk id="4" creationId="{46FBAD27-331C-14A9-1D8E-E598FF034F3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B34103D9-3C03-4EB3-94D2-9354B28784F9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7A5648A-9F73-49FC-B327-CF8F55C3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170238" cy="4810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3"/>
            <a:ext cx="3170238" cy="4810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2550B320-95E4-4807-BEE0-6550071C66E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621213"/>
            <a:ext cx="5851525" cy="377983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88"/>
            <a:ext cx="3170238" cy="4810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20CBC2CF-9E13-4412-A777-E4E5EFAC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6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BFCB5-ADB7-4755-A514-FF92FB2B90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2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BFCB5-ADB7-4755-A514-FF92FB2B90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7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5756366"/>
            <a:ext cx="9144000" cy="11016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7551" r="571"/>
          <a:stretch/>
        </p:blipFill>
        <p:spPr>
          <a:xfrm>
            <a:off x="0" y="5930536"/>
            <a:ext cx="9144000" cy="92746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"/>
            <a:ext cx="9144000" cy="5860868"/>
          </a:xfrm>
          <a:prstGeom prst="rect">
            <a:avLst/>
          </a:prstGeom>
          <a:solidFill>
            <a:srgbClr val="313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941672"/>
            <a:ext cx="7886699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1" y="301098"/>
            <a:ext cx="3523488" cy="110032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1925" y="2106840"/>
            <a:ext cx="7886700" cy="1759766"/>
          </a:xfrm>
        </p:spPr>
        <p:txBody>
          <a:bodyPr anchor="b">
            <a:noAutofit/>
          </a:bodyPr>
          <a:lstStyle>
            <a:lvl1pPr algn="ctr">
              <a:defRPr sz="5400" b="1">
                <a:solidFill>
                  <a:srgbClr val="7BCEE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 flipV="1">
            <a:off x="1166948" y="1140780"/>
            <a:ext cx="7977052" cy="8751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3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5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4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06" y="180432"/>
            <a:ext cx="8361644" cy="87330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B7D96"/>
                </a:solidFill>
              </a:defRPr>
            </a:lvl1pPr>
            <a:lvl2pPr>
              <a:defRPr>
                <a:solidFill>
                  <a:srgbClr val="519B3C"/>
                </a:solidFill>
              </a:defRPr>
            </a:lvl2pPr>
            <a:lvl3pPr>
              <a:defRPr>
                <a:solidFill>
                  <a:srgbClr val="324A6C"/>
                </a:solidFill>
              </a:defRPr>
            </a:lvl3pPr>
            <a:lvl4pPr>
              <a:defRPr>
                <a:solidFill>
                  <a:srgbClr val="3B7D96"/>
                </a:solidFill>
              </a:defRPr>
            </a:lvl4pPr>
            <a:lvl5pPr>
              <a:defRPr>
                <a:solidFill>
                  <a:srgbClr val="3B7D9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1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519B3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6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0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5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15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88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8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7551" r="571"/>
          <a:stretch/>
        </p:blipFill>
        <p:spPr>
          <a:xfrm>
            <a:off x="0" y="0"/>
            <a:ext cx="9144000" cy="9274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706" y="180432"/>
            <a:ext cx="7886700" cy="873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80160"/>
            <a:ext cx="7886700" cy="489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H="1" flipV="1">
            <a:off x="0" y="931591"/>
            <a:ext cx="9144000" cy="1"/>
          </a:xfrm>
          <a:prstGeom prst="line">
            <a:avLst/>
          </a:prstGeom>
          <a:ln w="25400">
            <a:solidFill>
              <a:srgbClr val="324A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0" y="6267761"/>
            <a:ext cx="9144000" cy="590238"/>
          </a:xfrm>
          <a:prstGeom prst="rect">
            <a:avLst/>
          </a:prstGeom>
          <a:solidFill>
            <a:srgbClr val="313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4"/>
          <a:stretch/>
        </p:blipFill>
        <p:spPr>
          <a:xfrm>
            <a:off x="7134132" y="6348998"/>
            <a:ext cx="1381218" cy="42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6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4A6C"/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423160"/>
            <a:ext cx="7886700" cy="711926"/>
          </a:xfrm>
        </p:spPr>
        <p:txBody>
          <a:bodyPr/>
          <a:lstStyle/>
          <a:p>
            <a:r>
              <a:rPr lang="en-US" sz="4000" dirty="0"/>
              <a:t>GHMPO Local Administered Project Program (LAPP)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305992"/>
            <a:ext cx="7886699" cy="12914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April 19,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19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Surface Transportation Block Grant Program – Direct Attributable </a:t>
            </a:r>
            <a:r>
              <a:rPr lang="en-US" dirty="0" smtClean="0"/>
              <a:t>(STBG-DA)</a:t>
            </a:r>
          </a:p>
          <a:p>
            <a:r>
              <a:rPr lang="en-US" dirty="0" smtClean="0"/>
              <a:t>Transportation </a:t>
            </a:r>
            <a:r>
              <a:rPr lang="en-US" dirty="0"/>
              <a:t>Alternatives Program </a:t>
            </a:r>
            <a:r>
              <a:rPr lang="en-US" dirty="0" smtClean="0"/>
              <a:t>(TAP)</a:t>
            </a:r>
          </a:p>
          <a:p>
            <a:r>
              <a:rPr lang="en-US" dirty="0" smtClean="0"/>
              <a:t>Carbon Reduction Program (CRP)</a:t>
            </a:r>
          </a:p>
          <a:p>
            <a:r>
              <a:rPr lang="en-US" dirty="0" smtClean="0"/>
              <a:t>Congestion Mitigation &amp; Air Quality (CMAQ)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Total for FYs 24 – FY 27: $13, 959,000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9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</a:t>
            </a:r>
            <a:r>
              <a:rPr lang="en-US" dirty="0" smtClean="0"/>
              <a:t>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Bicycle and </a:t>
            </a:r>
            <a:r>
              <a:rPr lang="en-US" dirty="0" smtClean="0"/>
              <a:t>Pedestrian</a:t>
            </a:r>
            <a:endParaRPr lang="en-US" dirty="0"/>
          </a:p>
          <a:p>
            <a:r>
              <a:rPr lang="en-US" dirty="0" smtClean="0"/>
              <a:t>Roadways (smaller roadways)</a:t>
            </a:r>
            <a:endParaRPr lang="en-US" dirty="0"/>
          </a:p>
          <a:p>
            <a:r>
              <a:rPr lang="en-US" dirty="0" smtClean="0"/>
              <a:t>Intersections</a:t>
            </a:r>
            <a:endParaRPr lang="en-US" dirty="0"/>
          </a:p>
          <a:p>
            <a:r>
              <a:rPr lang="en-US" dirty="0" smtClean="0"/>
              <a:t>Public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6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Aid Eligible Projects</a:t>
            </a:r>
          </a:p>
          <a:p>
            <a:r>
              <a:rPr lang="en-US" dirty="0" smtClean="0"/>
              <a:t>Locally </a:t>
            </a:r>
            <a:r>
              <a:rPr lang="en-US" dirty="0"/>
              <a:t>Administered</a:t>
            </a:r>
          </a:p>
          <a:p>
            <a:r>
              <a:rPr lang="en-US" dirty="0" smtClean="0"/>
              <a:t>Compliant </a:t>
            </a:r>
            <a:r>
              <a:rPr lang="en-US" dirty="0"/>
              <a:t>with an adopted </a:t>
            </a:r>
            <a:r>
              <a:rPr lang="en-US" dirty="0" smtClean="0"/>
              <a:t>plan and/or other documented support</a:t>
            </a:r>
            <a:endParaRPr lang="en-US" dirty="0"/>
          </a:p>
          <a:p>
            <a:r>
              <a:rPr lang="en-US" dirty="0" smtClean="0"/>
              <a:t>Locally </a:t>
            </a:r>
            <a:r>
              <a:rPr lang="en-US" dirty="0"/>
              <a:t>funded with funding commitment</a:t>
            </a:r>
          </a:p>
          <a:p>
            <a:r>
              <a:rPr lang="en-US" dirty="0" smtClean="0"/>
              <a:t>Transportation </a:t>
            </a:r>
            <a:r>
              <a:rPr lang="en-US" dirty="0"/>
              <a:t>Improvement Program (TIP)</a:t>
            </a:r>
          </a:p>
          <a:p>
            <a:r>
              <a:rPr lang="en-US" dirty="0" smtClean="0"/>
              <a:t>Project </a:t>
            </a:r>
            <a:r>
              <a:rPr lang="en-US" dirty="0"/>
              <a:t>Design Intent must meet </a:t>
            </a:r>
            <a:r>
              <a:rPr lang="en-US" dirty="0" smtClean="0"/>
              <a:t>federal requirements</a:t>
            </a:r>
            <a:endParaRPr lang="en-US" dirty="0"/>
          </a:p>
          <a:p>
            <a:r>
              <a:rPr lang="en-US" dirty="0" smtClean="0"/>
              <a:t>Project </a:t>
            </a:r>
            <a:r>
              <a:rPr lang="en-US" dirty="0"/>
              <a:t>Cost – minimum $200,000</a:t>
            </a:r>
          </a:p>
        </p:txBody>
      </p:sp>
    </p:spTree>
    <p:extLst>
      <p:ext uri="{BB962C8B-B14F-4D97-AF65-F5344CB8AC3E}">
        <p14:creationId xmlns:p14="http://schemas.microsoft.com/office/powerpoint/2010/main" val="391671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maximum number of </a:t>
            </a:r>
            <a:r>
              <a:rPr lang="en-US" dirty="0" smtClean="0"/>
              <a:t>project submittals </a:t>
            </a:r>
            <a:r>
              <a:rPr lang="en-US" dirty="0"/>
              <a:t>allowed per jurisdiction is three (3)</a:t>
            </a:r>
          </a:p>
          <a:p>
            <a:r>
              <a:rPr lang="en-US" dirty="0" smtClean="0"/>
              <a:t>Projects </a:t>
            </a:r>
            <a:r>
              <a:rPr lang="en-US" dirty="0"/>
              <a:t>submitted in this round that are </a:t>
            </a:r>
            <a:r>
              <a:rPr lang="en-US" dirty="0" smtClean="0"/>
              <a:t>not prioritized </a:t>
            </a:r>
            <a:r>
              <a:rPr lang="en-US" dirty="0"/>
              <a:t>for </a:t>
            </a:r>
            <a:r>
              <a:rPr lang="en-US" dirty="0" smtClean="0"/>
              <a:t>LAPP </a:t>
            </a:r>
            <a:r>
              <a:rPr lang="en-US" dirty="0"/>
              <a:t>funding are </a:t>
            </a:r>
            <a:r>
              <a:rPr lang="en-US" dirty="0" smtClean="0"/>
              <a:t>not automatically </a:t>
            </a:r>
            <a:r>
              <a:rPr lang="en-US" dirty="0"/>
              <a:t>considered for funding </a:t>
            </a:r>
            <a:r>
              <a:rPr lang="en-US" dirty="0" smtClean="0"/>
              <a:t>in subsequent </a:t>
            </a:r>
            <a:r>
              <a:rPr lang="en-US" dirty="0"/>
              <a:t>rounds</a:t>
            </a:r>
          </a:p>
          <a:p>
            <a:r>
              <a:rPr lang="en-US" dirty="0" smtClean="0"/>
              <a:t>As </a:t>
            </a:r>
            <a:r>
              <a:rPr lang="en-US" dirty="0"/>
              <a:t>a federal funding source, the use of </a:t>
            </a:r>
            <a:r>
              <a:rPr lang="en-US" dirty="0" smtClean="0"/>
              <a:t>most LAPP </a:t>
            </a:r>
            <a:r>
              <a:rPr lang="en-US" dirty="0"/>
              <a:t>funds must result in </a:t>
            </a:r>
            <a:r>
              <a:rPr lang="en-US" dirty="0" smtClean="0"/>
              <a:t>achieving Construction </a:t>
            </a:r>
            <a:r>
              <a:rPr lang="en-US" dirty="0"/>
              <a:t>Authorization of the </a:t>
            </a:r>
            <a:r>
              <a:rPr lang="en-US" dirty="0" smtClean="0"/>
              <a:t>project within </a:t>
            </a:r>
            <a:r>
              <a:rPr lang="en-US" dirty="0"/>
              <a:t>5 years</a:t>
            </a:r>
          </a:p>
        </p:txBody>
      </p:sp>
    </p:spTree>
    <p:extLst>
      <p:ext uri="{BB962C8B-B14F-4D97-AF65-F5344CB8AC3E}">
        <p14:creationId xmlns:p14="http://schemas.microsoft.com/office/powerpoint/2010/main" val="150390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Map(s) of proposed project</a:t>
            </a:r>
          </a:p>
          <a:p>
            <a:r>
              <a:rPr lang="en-US" dirty="0" smtClean="0"/>
              <a:t>GIS </a:t>
            </a:r>
            <a:r>
              <a:rPr lang="en-US" dirty="0"/>
              <a:t>files of project</a:t>
            </a:r>
          </a:p>
          <a:p>
            <a:r>
              <a:rPr lang="en-US" dirty="0" smtClean="0"/>
              <a:t>Completed </a:t>
            </a:r>
            <a:r>
              <a:rPr lang="en-US" dirty="0"/>
              <a:t>Funding Request Submittal Form – Background Information</a:t>
            </a:r>
          </a:p>
          <a:p>
            <a:pPr lvl="1"/>
            <a:r>
              <a:rPr lang="en-US" dirty="0" smtClean="0"/>
              <a:t>Completed </a:t>
            </a:r>
            <a:r>
              <a:rPr lang="en-US" dirty="0"/>
              <a:t>mode specific criteria form</a:t>
            </a:r>
          </a:p>
          <a:p>
            <a:r>
              <a:rPr lang="en-US" dirty="0" smtClean="0"/>
              <a:t>Resolutions </a:t>
            </a:r>
            <a:r>
              <a:rPr lang="en-US" dirty="0"/>
              <a:t>of support from local </a:t>
            </a:r>
            <a:r>
              <a:rPr lang="en-US" dirty="0" smtClean="0"/>
              <a:t>government agency </a:t>
            </a:r>
            <a:r>
              <a:rPr lang="en-US" dirty="0"/>
              <a:t>to apply for </a:t>
            </a:r>
            <a:r>
              <a:rPr lang="en-US" dirty="0" smtClean="0"/>
              <a:t>LAPP </a:t>
            </a:r>
            <a:r>
              <a:rPr lang="en-US" dirty="0"/>
              <a:t>funding </a:t>
            </a:r>
            <a:r>
              <a:rPr lang="en-US" dirty="0" smtClean="0"/>
              <a:t>AND committing </a:t>
            </a:r>
            <a:r>
              <a:rPr lang="en-US" dirty="0"/>
              <a:t>a minimum 20% match</a:t>
            </a:r>
          </a:p>
          <a:p>
            <a:r>
              <a:rPr lang="en-US" dirty="0"/>
              <a:t>S</a:t>
            </a:r>
            <a:r>
              <a:rPr lang="en-US" dirty="0" smtClean="0"/>
              <a:t>upporting </a:t>
            </a:r>
            <a:r>
              <a:rPr lang="en-US" dirty="0"/>
              <a:t>documents – Pictures, </a:t>
            </a:r>
            <a:r>
              <a:rPr lang="en-US" dirty="0" smtClean="0"/>
              <a:t>additional maps</a:t>
            </a:r>
            <a:r>
              <a:rPr lang="en-US" dirty="0"/>
              <a:t>, plans that specify a need for the </a:t>
            </a:r>
            <a:r>
              <a:rPr lang="en-US" dirty="0" smtClean="0"/>
              <a:t>project, additional documents showing community support, etc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196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711" y="1399863"/>
            <a:ext cx="7886700" cy="175976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4756" y="4040868"/>
            <a:ext cx="5220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Averi Ritchie, Transportation Manager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WPCOG / GHMPO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828-322-9191</a:t>
            </a:r>
          </a:p>
        </p:txBody>
      </p:sp>
    </p:spTree>
    <p:extLst>
      <p:ext uri="{BB962C8B-B14F-4D97-AF65-F5344CB8AC3E}">
        <p14:creationId xmlns:p14="http://schemas.microsoft.com/office/powerpoint/2010/main" val="30455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- WPCOG PowerPoint 2016" id="{D6160471-3669-477A-B267-61A54AC8D3A4}" vid="{6628A62D-7B43-4D29-BD25-8CB3F79744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945F71DE28E84BB475461F32D64169" ma:contentTypeVersion="13" ma:contentTypeDescription="Create a new document." ma:contentTypeScope="" ma:versionID="871c73e99bf4733b3a00b00a7efc06e2">
  <xsd:schema xmlns:xsd="http://www.w3.org/2001/XMLSchema" xmlns:xs="http://www.w3.org/2001/XMLSchema" xmlns:p="http://schemas.microsoft.com/office/2006/metadata/properties" xmlns:ns3="db938ff2-f4f0-4347-aab6-cc910b1dfb2d" xmlns:ns4="e1009c78-28a4-4fe8-b71e-ae762b9036ca" targetNamespace="http://schemas.microsoft.com/office/2006/metadata/properties" ma:root="true" ma:fieldsID="bf6fbd9895c81a90f7de41776207fd97" ns3:_="" ns4:_="">
    <xsd:import namespace="db938ff2-f4f0-4347-aab6-cc910b1dfb2d"/>
    <xsd:import namespace="e1009c78-28a4-4fe8-b71e-ae762b9036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38ff2-f4f0-4347-aab6-cc910b1dfb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09c78-28a4-4fe8-b71e-ae762b9036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E0A609-8BE4-417F-B3DC-77B027798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38ff2-f4f0-4347-aab6-cc910b1dfb2d"/>
    <ds:schemaRef ds:uri="e1009c78-28a4-4fe8-b71e-ae762b903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7C419D-65B5-4564-BC82-30EA0008495D}">
  <ds:schemaRefs>
    <ds:schemaRef ds:uri="http://www.w3.org/XML/1998/namespace"/>
    <ds:schemaRef ds:uri="http://schemas.microsoft.com/office/2006/documentManagement/types"/>
    <ds:schemaRef ds:uri="e1009c78-28a4-4fe8-b71e-ae762b9036ca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b938ff2-f4f0-4347-aab6-cc910b1dfb2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009D9B8-80C7-4B1A-BC0A-C2BA0E3C7C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- WPCOG PowerPoint 2016</Template>
  <TotalTime>7711</TotalTime>
  <Words>253</Words>
  <Application>Microsoft Office PowerPoint</Application>
  <PresentationFormat>On-screen Show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Lato</vt:lpstr>
      <vt:lpstr>Office Theme</vt:lpstr>
      <vt:lpstr>GHMPO Local Administered Project Program (LAPP)</vt:lpstr>
      <vt:lpstr>Federal Funding</vt:lpstr>
      <vt:lpstr>Modal Mix</vt:lpstr>
      <vt:lpstr>Eligibility Criteria</vt:lpstr>
      <vt:lpstr>Administrative Details</vt:lpstr>
      <vt:lpstr>Application Materials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Marshall;Brian Horton</dc:creator>
  <cp:lastModifiedBy>Averi C. Ritchie</cp:lastModifiedBy>
  <cp:revision>417</cp:revision>
  <cp:lastPrinted>2023-01-09T20:02:03Z</cp:lastPrinted>
  <dcterms:created xsi:type="dcterms:W3CDTF">2016-04-20T19:18:22Z</dcterms:created>
  <dcterms:modified xsi:type="dcterms:W3CDTF">2023-04-18T20:47:43Z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0x010100F1945F71DE28E84BB475461F32D64169</vt:lpwstr>
  </property>
</Properties>
</file>