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sldIdLst>
    <p:sldId id="256" r:id="rId3"/>
    <p:sldId id="261" r:id="rId4"/>
    <p:sldId id="264" r:id="rId5"/>
    <p:sldId id="262" r:id="rId6"/>
    <p:sldId id="263" r:id="rId7"/>
    <p:sldId id="266" r:id="rId8"/>
    <p:sldId id="265" r:id="rId9"/>
    <p:sldId id="257" r:id="rId10"/>
    <p:sldId id="258" r:id="rId11"/>
    <p:sldId id="259" r:id="rId12"/>
    <p:sldId id="260"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4660"/>
  </p:normalViewPr>
  <p:slideViewPr>
    <p:cSldViewPr>
      <p:cViewPr varScale="1">
        <p:scale>
          <a:sx n="113" d="100"/>
          <a:sy n="113" d="100"/>
        </p:scale>
        <p:origin x="-1500" y="-10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0EAB0777-4C60-462E-A92C-CDAFD498799C}" type="datetimeFigureOut">
              <a:rPr lang="en-US" smtClean="0"/>
              <a:t>2/12/2013</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59DE6EB8-52AB-45EA-A660-3E1EBFA72987}"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EAB0777-4C60-462E-A92C-CDAFD498799C}" type="datetimeFigureOut">
              <a:rPr lang="en-US" smtClean="0"/>
              <a:t>2/12/2013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DE6EB8-52AB-45EA-A660-3E1EBFA72987}"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EAB0777-4C60-462E-A92C-CDAFD498799C}" type="datetimeFigureOut">
              <a:rPr lang="en-US" smtClean="0"/>
              <a:t>2/12/2013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DE6EB8-52AB-45EA-A660-3E1EBFA72987}"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EAB0777-4C60-462E-A92C-CDAFD498799C}" type="datetimeFigureOut">
              <a:rPr lang="en-US" smtClean="0"/>
              <a:t>2/12/2013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DE6EB8-52AB-45EA-A660-3E1EBFA72987}" type="slidenum">
              <a:rPr lang="en-US" smtClean="0"/>
              <a:t>‹#›</a:t>
            </a:fld>
            <a:endParaRPr lang="en-US"/>
          </a:p>
        </p:txBody>
      </p:sp>
    </p:spTree>
    <p:extLst>
      <p:ext uri="{BB962C8B-B14F-4D97-AF65-F5344CB8AC3E}">
        <p14:creationId xmlns:p14="http://schemas.microsoft.com/office/powerpoint/2010/main" val="18203917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EAB0777-4C60-462E-A92C-CDAFD498799C}" type="datetimeFigureOut">
              <a:rPr lang="en-US" smtClean="0"/>
              <a:t>2/12/2013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DE6EB8-52AB-45EA-A660-3E1EBFA72987}" type="slidenum">
              <a:rPr lang="en-US" smtClean="0"/>
              <a:t>‹#›</a:t>
            </a:fld>
            <a:endParaRPr lang="en-US"/>
          </a:p>
        </p:txBody>
      </p:sp>
    </p:spTree>
    <p:extLst>
      <p:ext uri="{BB962C8B-B14F-4D97-AF65-F5344CB8AC3E}">
        <p14:creationId xmlns:p14="http://schemas.microsoft.com/office/powerpoint/2010/main" val="94238341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EAB0777-4C60-462E-A92C-CDAFD498799C}" type="datetimeFigureOut">
              <a:rPr lang="en-US" smtClean="0"/>
              <a:t>2/12/2013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DE6EB8-52AB-45EA-A660-3E1EBFA72987}" type="slidenum">
              <a:rPr lang="en-US" smtClean="0"/>
              <a:t>‹#›</a:t>
            </a:fld>
            <a:endParaRPr lang="en-US"/>
          </a:p>
        </p:txBody>
      </p:sp>
    </p:spTree>
    <p:extLst>
      <p:ext uri="{BB962C8B-B14F-4D97-AF65-F5344CB8AC3E}">
        <p14:creationId xmlns:p14="http://schemas.microsoft.com/office/powerpoint/2010/main" val="228769612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EAB0777-4C60-462E-A92C-CDAFD498799C}" type="datetimeFigureOut">
              <a:rPr lang="en-US" smtClean="0"/>
              <a:t>2/12/2013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9DE6EB8-52AB-45EA-A660-3E1EBFA72987}" type="slidenum">
              <a:rPr lang="en-US" smtClean="0"/>
              <a:t>‹#›</a:t>
            </a:fld>
            <a:endParaRPr lang="en-US"/>
          </a:p>
        </p:txBody>
      </p:sp>
    </p:spTree>
    <p:extLst>
      <p:ext uri="{BB962C8B-B14F-4D97-AF65-F5344CB8AC3E}">
        <p14:creationId xmlns:p14="http://schemas.microsoft.com/office/powerpoint/2010/main" val="111542488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EAB0777-4C60-462E-A92C-CDAFD498799C}" type="datetimeFigureOut">
              <a:rPr lang="en-US" smtClean="0"/>
              <a:t>2/12/2013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9DE6EB8-52AB-45EA-A660-3E1EBFA72987}" type="slidenum">
              <a:rPr lang="en-US" smtClean="0"/>
              <a:t>‹#›</a:t>
            </a:fld>
            <a:endParaRPr lang="en-US"/>
          </a:p>
        </p:txBody>
      </p:sp>
    </p:spTree>
    <p:extLst>
      <p:ext uri="{BB962C8B-B14F-4D97-AF65-F5344CB8AC3E}">
        <p14:creationId xmlns:p14="http://schemas.microsoft.com/office/powerpoint/2010/main" val="185332316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EAB0777-4C60-462E-A92C-CDAFD498799C}" type="datetimeFigureOut">
              <a:rPr lang="en-US" smtClean="0"/>
              <a:t>2/12/2013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9DE6EB8-52AB-45EA-A660-3E1EBFA72987}" type="slidenum">
              <a:rPr lang="en-US" smtClean="0"/>
              <a:t>‹#›</a:t>
            </a:fld>
            <a:endParaRPr lang="en-US"/>
          </a:p>
        </p:txBody>
      </p:sp>
    </p:spTree>
    <p:extLst>
      <p:ext uri="{BB962C8B-B14F-4D97-AF65-F5344CB8AC3E}">
        <p14:creationId xmlns:p14="http://schemas.microsoft.com/office/powerpoint/2010/main" val="310252491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EAB0777-4C60-462E-A92C-CDAFD498799C}" type="datetimeFigureOut">
              <a:rPr lang="en-US" smtClean="0"/>
              <a:t>2/12/2013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9DE6EB8-52AB-45EA-A660-3E1EBFA72987}" type="slidenum">
              <a:rPr lang="en-US" smtClean="0"/>
              <a:t>‹#›</a:t>
            </a:fld>
            <a:endParaRPr lang="en-US"/>
          </a:p>
        </p:txBody>
      </p:sp>
    </p:spTree>
    <p:extLst>
      <p:ext uri="{BB962C8B-B14F-4D97-AF65-F5344CB8AC3E}">
        <p14:creationId xmlns:p14="http://schemas.microsoft.com/office/powerpoint/2010/main" val="120957400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EAB0777-4C60-462E-A92C-CDAFD498799C}" type="datetimeFigureOut">
              <a:rPr lang="en-US" smtClean="0"/>
              <a:t>2/12/2013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9DE6EB8-52AB-45EA-A660-3E1EBFA72987}" type="slidenum">
              <a:rPr lang="en-US" smtClean="0"/>
              <a:t>‹#›</a:t>
            </a:fld>
            <a:endParaRPr lang="en-US"/>
          </a:p>
        </p:txBody>
      </p:sp>
    </p:spTree>
    <p:extLst>
      <p:ext uri="{BB962C8B-B14F-4D97-AF65-F5344CB8AC3E}">
        <p14:creationId xmlns:p14="http://schemas.microsoft.com/office/powerpoint/2010/main" val="25670966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EAB0777-4C60-462E-A92C-CDAFD498799C}" type="datetimeFigureOut">
              <a:rPr lang="en-US" smtClean="0"/>
              <a:t>2/12/2013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DE6EB8-52AB-45EA-A660-3E1EBFA72987}" type="slidenum">
              <a:rPr lang="en-US" smtClean="0"/>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EAB0777-4C60-462E-A92C-CDAFD498799C}" type="datetimeFigureOut">
              <a:rPr lang="en-US" smtClean="0"/>
              <a:t>2/12/2013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9DE6EB8-52AB-45EA-A660-3E1EBFA72987}" type="slidenum">
              <a:rPr lang="en-US" smtClean="0"/>
              <a:t>‹#›</a:t>
            </a:fld>
            <a:endParaRPr lang="en-US"/>
          </a:p>
        </p:txBody>
      </p:sp>
    </p:spTree>
    <p:extLst>
      <p:ext uri="{BB962C8B-B14F-4D97-AF65-F5344CB8AC3E}">
        <p14:creationId xmlns:p14="http://schemas.microsoft.com/office/powerpoint/2010/main" val="411873834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EAB0777-4C60-462E-A92C-CDAFD498799C}" type="datetimeFigureOut">
              <a:rPr lang="en-US" smtClean="0"/>
              <a:t>2/12/2013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DE6EB8-52AB-45EA-A660-3E1EBFA72987}" type="slidenum">
              <a:rPr lang="en-US" smtClean="0"/>
              <a:t>‹#›</a:t>
            </a:fld>
            <a:endParaRPr lang="en-US"/>
          </a:p>
        </p:txBody>
      </p:sp>
    </p:spTree>
    <p:extLst>
      <p:ext uri="{BB962C8B-B14F-4D97-AF65-F5344CB8AC3E}">
        <p14:creationId xmlns:p14="http://schemas.microsoft.com/office/powerpoint/2010/main" val="410903520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EAB0777-4C60-462E-A92C-CDAFD498799C}" type="datetimeFigureOut">
              <a:rPr lang="en-US" smtClean="0"/>
              <a:t>2/12/2013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DE6EB8-52AB-45EA-A660-3E1EBFA72987}" type="slidenum">
              <a:rPr lang="en-US" smtClean="0"/>
              <a:t>‹#›</a:t>
            </a:fld>
            <a:endParaRPr lang="en-US"/>
          </a:p>
        </p:txBody>
      </p:sp>
    </p:spTree>
    <p:extLst>
      <p:ext uri="{BB962C8B-B14F-4D97-AF65-F5344CB8AC3E}">
        <p14:creationId xmlns:p14="http://schemas.microsoft.com/office/powerpoint/2010/main" val="17754320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0EAB0777-4C60-462E-A92C-CDAFD498799C}" type="datetimeFigureOut">
              <a:rPr lang="en-US" smtClean="0"/>
              <a:t>2/12/2013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DE6EB8-52AB-45EA-A660-3E1EBFA72987}"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EAB0777-4C60-462E-A92C-CDAFD498799C}" type="datetimeFigureOut">
              <a:rPr lang="en-US" smtClean="0"/>
              <a:t>2/12/2013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9DE6EB8-52AB-45EA-A660-3E1EBFA72987}"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0EAB0777-4C60-462E-A92C-CDAFD498799C}" type="datetimeFigureOut">
              <a:rPr lang="en-US" smtClean="0"/>
              <a:t>2/12/2013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9DE6EB8-52AB-45EA-A660-3E1EBFA72987}"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0EAB0777-4C60-462E-A92C-CDAFD498799C}" type="datetimeFigureOut">
              <a:rPr lang="en-US" smtClean="0"/>
              <a:t>2/12/2013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9DE6EB8-52AB-45EA-A660-3E1EBFA72987}"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EAB0777-4C60-462E-A92C-CDAFD498799C}" type="datetimeFigureOut">
              <a:rPr lang="en-US" smtClean="0"/>
              <a:t>2/12/2013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9DE6EB8-52AB-45EA-A660-3E1EBFA72987}"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EAB0777-4C60-462E-A92C-CDAFD498799C}" type="datetimeFigureOut">
              <a:rPr lang="en-US" smtClean="0"/>
              <a:t>2/12/2013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9DE6EB8-52AB-45EA-A660-3E1EBFA72987}"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0EAB0777-4C60-462E-A92C-CDAFD498799C}" type="datetimeFigureOut">
              <a:rPr lang="en-US" smtClean="0"/>
              <a:t>2/12/2013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59DE6EB8-52AB-45EA-A660-3E1EBFA72987}" type="slidenum">
              <a:rPr lang="en-US" smtClean="0"/>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0EAB0777-4C60-462E-A92C-CDAFD498799C}" type="datetimeFigureOut">
              <a:rPr lang="en-US" smtClean="0"/>
              <a:t>2/12/2013</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59DE6EB8-52AB-45EA-A660-3E1EBFA72987}" type="slidenum">
              <a:rPr lang="en-US" smtClean="0"/>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EAB0777-4C60-462E-A92C-CDAFD498799C}" type="datetimeFigureOut">
              <a:rPr lang="en-US" smtClean="0"/>
              <a:t>2/12/2013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9DE6EB8-52AB-45EA-A660-3E1EBFA72987}" type="slidenum">
              <a:rPr lang="en-US" smtClean="0"/>
              <a:t>‹#›</a:t>
            </a:fld>
            <a:endParaRPr lang="en-US"/>
          </a:p>
        </p:txBody>
      </p:sp>
    </p:spTree>
    <p:extLst>
      <p:ext uri="{BB962C8B-B14F-4D97-AF65-F5344CB8AC3E}">
        <p14:creationId xmlns:p14="http://schemas.microsoft.com/office/powerpoint/2010/main" val="251799030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2362200"/>
            <a:ext cx="8610600" cy="2062103"/>
          </a:xfrm>
          <a:prstGeom prst="rect">
            <a:avLst/>
          </a:prstGeom>
        </p:spPr>
        <p:txBody>
          <a:bodyPr wrap="square">
            <a:spAutoFit/>
          </a:bodyPr>
          <a:lstStyle/>
          <a:p>
            <a:pPr algn="ctr"/>
            <a:r>
              <a:rPr lang="en-US" sz="3200" b="1" dirty="0" smtClean="0">
                <a:latin typeface="Arial Rounded MT Bold" pitchFamily="34" charset="0"/>
              </a:rPr>
              <a:t>NATIONAL </a:t>
            </a:r>
            <a:r>
              <a:rPr lang="en-US" sz="3200" b="1" dirty="0">
                <a:latin typeface="Arial Rounded MT Bold" pitchFamily="34" charset="0"/>
              </a:rPr>
              <a:t>AMBIENT AIR QUALITY</a:t>
            </a:r>
          </a:p>
          <a:p>
            <a:pPr algn="ctr"/>
            <a:r>
              <a:rPr lang="en-US" sz="3200" b="1" dirty="0">
                <a:latin typeface="Arial Rounded MT Bold" pitchFamily="34" charset="0"/>
              </a:rPr>
              <a:t>STANDARDS FOR </a:t>
            </a:r>
            <a:r>
              <a:rPr lang="en-US" sz="3200" b="1" dirty="0" smtClean="0">
                <a:latin typeface="Arial Rounded MT Bold" pitchFamily="34" charset="0"/>
              </a:rPr>
              <a:t>FINE PARTICULATE MATTER (PM 2.5) – </a:t>
            </a:r>
            <a:r>
              <a:rPr lang="en-US" sz="3200" b="1" dirty="0">
                <a:latin typeface="Arial Rounded MT Bold" pitchFamily="34" charset="0"/>
              </a:rPr>
              <a:t>FINAL </a:t>
            </a:r>
            <a:r>
              <a:rPr lang="en-US" sz="3200" b="1" dirty="0" smtClean="0">
                <a:latin typeface="Arial Rounded MT Bold" pitchFamily="34" charset="0"/>
              </a:rPr>
              <a:t>RULE</a:t>
            </a:r>
          </a:p>
          <a:p>
            <a:pPr algn="ctr"/>
            <a:r>
              <a:rPr lang="en-US" sz="3200" b="1" dirty="0" smtClean="0">
                <a:latin typeface="Arial Rounded MT Bold" pitchFamily="34" charset="0"/>
              </a:rPr>
              <a:t>DECEMBER 14, 2012</a:t>
            </a:r>
            <a:endParaRPr lang="en-US" sz="3200" dirty="0">
              <a:latin typeface="Arial Rounded MT Bold" pitchFamily="34" charset="0"/>
            </a:endParaRPr>
          </a:p>
        </p:txBody>
      </p:sp>
    </p:spTree>
    <p:extLst>
      <p:ext uri="{BB962C8B-B14F-4D97-AF65-F5344CB8AC3E}">
        <p14:creationId xmlns:p14="http://schemas.microsoft.com/office/powerpoint/2010/main" val="407624095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16366" y="36250"/>
            <a:ext cx="6884634" cy="6617196"/>
          </a:xfrm>
          <a:prstGeom prst="rect">
            <a:avLst/>
          </a:prstGeom>
        </p:spPr>
        <p:txBody>
          <a:bodyPr wrap="square">
            <a:spAutoFit/>
          </a:bodyPr>
          <a:lstStyle/>
          <a:p>
            <a:r>
              <a:rPr lang="en-US" b="1" dirty="0"/>
              <a:t>State </a:t>
            </a:r>
            <a:r>
              <a:rPr lang="en-US" b="1" dirty="0" smtClean="0"/>
              <a:t> 		County 	2009-2011 Annual Design Value </a:t>
            </a:r>
            <a:r>
              <a:rPr lang="en-US" b="1" dirty="0"/>
              <a:t>(</a:t>
            </a:r>
            <a:r>
              <a:rPr lang="el-GR" b="1" dirty="0"/>
              <a:t>μ</a:t>
            </a:r>
            <a:r>
              <a:rPr lang="en-US" b="1" dirty="0"/>
              <a:t>g/m3)</a:t>
            </a:r>
          </a:p>
          <a:p>
            <a:r>
              <a:rPr lang="en-US" sz="1400" dirty="0" smtClean="0">
                <a:latin typeface="Arial Rounded MT Bold" pitchFamily="34" charset="0"/>
              </a:rPr>
              <a:t>North </a:t>
            </a:r>
            <a:r>
              <a:rPr lang="en-US" sz="1400" dirty="0">
                <a:latin typeface="Arial Rounded MT Bold" pitchFamily="34" charset="0"/>
              </a:rPr>
              <a:t>Carolina </a:t>
            </a:r>
            <a:r>
              <a:rPr lang="en-US" sz="1400" dirty="0" smtClean="0">
                <a:latin typeface="Arial Rounded MT Bold" pitchFamily="34" charset="0"/>
              </a:rPr>
              <a:t>	Alamance 		10.1</a:t>
            </a:r>
            <a:endParaRPr lang="en-US" sz="1400" dirty="0">
              <a:latin typeface="Arial Rounded MT Bold" pitchFamily="34" charset="0"/>
            </a:endParaRPr>
          </a:p>
          <a:p>
            <a:r>
              <a:rPr lang="en-US" sz="1400" dirty="0">
                <a:latin typeface="Arial Rounded MT Bold" pitchFamily="34" charset="0"/>
              </a:rPr>
              <a:t>North Carolina </a:t>
            </a:r>
            <a:r>
              <a:rPr lang="en-US" sz="1400" dirty="0" smtClean="0">
                <a:latin typeface="Arial Rounded MT Bold" pitchFamily="34" charset="0"/>
              </a:rPr>
              <a:t>	Buncombe 	  9.3</a:t>
            </a:r>
            <a:endParaRPr lang="en-US" sz="1400" dirty="0">
              <a:latin typeface="Arial Rounded MT Bold" pitchFamily="34" charset="0"/>
            </a:endParaRPr>
          </a:p>
          <a:p>
            <a:r>
              <a:rPr lang="en-US" sz="1400" dirty="0">
                <a:latin typeface="Arial Rounded MT Bold" pitchFamily="34" charset="0"/>
              </a:rPr>
              <a:t>North Carolina </a:t>
            </a:r>
            <a:r>
              <a:rPr lang="en-US" sz="1400" dirty="0" smtClean="0">
                <a:latin typeface="Arial Rounded MT Bold" pitchFamily="34" charset="0"/>
              </a:rPr>
              <a:t>	Caswell 		  8.9</a:t>
            </a:r>
            <a:endParaRPr lang="en-US" sz="1400" dirty="0">
              <a:latin typeface="Arial Rounded MT Bold" pitchFamily="34" charset="0"/>
            </a:endParaRPr>
          </a:p>
          <a:p>
            <a:r>
              <a:rPr lang="en-US" sz="1400" dirty="0">
                <a:solidFill>
                  <a:srgbClr val="FF0000"/>
                </a:solidFill>
                <a:latin typeface="Arial Rounded MT Bold" pitchFamily="34" charset="0"/>
              </a:rPr>
              <a:t>North Carolina </a:t>
            </a:r>
            <a:r>
              <a:rPr lang="en-US" sz="1400" dirty="0" smtClean="0">
                <a:solidFill>
                  <a:srgbClr val="FF0000"/>
                </a:solidFill>
                <a:latin typeface="Arial Rounded MT Bold" pitchFamily="34" charset="0"/>
              </a:rPr>
              <a:t>	Catawba 		10.6</a:t>
            </a:r>
            <a:endParaRPr lang="en-US" sz="1400" dirty="0">
              <a:solidFill>
                <a:srgbClr val="FF0000"/>
              </a:solidFill>
              <a:latin typeface="Arial Rounded MT Bold" pitchFamily="34" charset="0"/>
            </a:endParaRPr>
          </a:p>
          <a:p>
            <a:r>
              <a:rPr lang="en-US" sz="1400" dirty="0">
                <a:latin typeface="Arial Rounded MT Bold" pitchFamily="34" charset="0"/>
              </a:rPr>
              <a:t>North Carolina </a:t>
            </a:r>
            <a:r>
              <a:rPr lang="en-US" sz="1400" dirty="0" smtClean="0">
                <a:latin typeface="Arial Rounded MT Bold" pitchFamily="34" charset="0"/>
              </a:rPr>
              <a:t>	Chatham 		  8.5</a:t>
            </a:r>
            <a:endParaRPr lang="en-US" sz="1400" dirty="0">
              <a:latin typeface="Arial Rounded MT Bold" pitchFamily="34" charset="0"/>
            </a:endParaRPr>
          </a:p>
          <a:p>
            <a:r>
              <a:rPr lang="en-US" sz="1400" dirty="0" smtClean="0">
                <a:latin typeface="Arial Rounded MT Bold" pitchFamily="34" charset="0"/>
              </a:rPr>
              <a:t>North </a:t>
            </a:r>
            <a:r>
              <a:rPr lang="en-US" sz="1400" dirty="0">
                <a:latin typeface="Arial Rounded MT Bold" pitchFamily="34" charset="0"/>
              </a:rPr>
              <a:t>Carolina </a:t>
            </a:r>
            <a:r>
              <a:rPr lang="en-US" sz="1400" dirty="0" smtClean="0">
                <a:latin typeface="Arial Rounded MT Bold" pitchFamily="34" charset="0"/>
              </a:rPr>
              <a:t>	Cumberland 	10.3</a:t>
            </a:r>
            <a:endParaRPr lang="en-US" sz="1400" dirty="0">
              <a:latin typeface="Arial Rounded MT Bold" pitchFamily="34" charset="0"/>
            </a:endParaRPr>
          </a:p>
          <a:p>
            <a:r>
              <a:rPr lang="en-US" sz="1400" dirty="0">
                <a:latin typeface="Arial Rounded MT Bold" pitchFamily="34" charset="0"/>
              </a:rPr>
              <a:t>North Carolina </a:t>
            </a:r>
            <a:r>
              <a:rPr lang="en-US" sz="1400" dirty="0" smtClean="0">
                <a:latin typeface="Arial Rounded MT Bold" pitchFamily="34" charset="0"/>
              </a:rPr>
              <a:t>	Davidson 		11.1</a:t>
            </a:r>
            <a:endParaRPr lang="en-US" sz="1400" dirty="0">
              <a:latin typeface="Arial Rounded MT Bold" pitchFamily="34" charset="0"/>
            </a:endParaRPr>
          </a:p>
          <a:p>
            <a:r>
              <a:rPr lang="en-US" sz="1400" dirty="0">
                <a:latin typeface="Arial Rounded MT Bold" pitchFamily="34" charset="0"/>
              </a:rPr>
              <a:t>North Carolina </a:t>
            </a:r>
            <a:r>
              <a:rPr lang="en-US" sz="1400" dirty="0" smtClean="0">
                <a:latin typeface="Arial Rounded MT Bold" pitchFamily="34" charset="0"/>
              </a:rPr>
              <a:t>	Duplin 		  8.9</a:t>
            </a:r>
            <a:endParaRPr lang="en-US" sz="1400" dirty="0">
              <a:latin typeface="Arial Rounded MT Bold" pitchFamily="34" charset="0"/>
            </a:endParaRPr>
          </a:p>
          <a:p>
            <a:r>
              <a:rPr lang="en-US" sz="1400" dirty="0">
                <a:latin typeface="Arial Rounded MT Bold" pitchFamily="34" charset="0"/>
              </a:rPr>
              <a:t>North Carolina </a:t>
            </a:r>
            <a:r>
              <a:rPr lang="en-US" sz="1400" dirty="0" smtClean="0">
                <a:latin typeface="Arial Rounded MT Bold" pitchFamily="34" charset="0"/>
              </a:rPr>
              <a:t>	Durham 		  9.7</a:t>
            </a:r>
            <a:endParaRPr lang="en-US" sz="1400" dirty="0">
              <a:latin typeface="Arial Rounded MT Bold" pitchFamily="34" charset="0"/>
            </a:endParaRPr>
          </a:p>
          <a:p>
            <a:r>
              <a:rPr lang="en-US" sz="1400" dirty="0">
                <a:latin typeface="Arial Rounded MT Bold" pitchFamily="34" charset="0"/>
              </a:rPr>
              <a:t>North Carolina </a:t>
            </a:r>
            <a:r>
              <a:rPr lang="en-US" sz="1400" dirty="0" smtClean="0">
                <a:latin typeface="Arial Rounded MT Bold" pitchFamily="34" charset="0"/>
              </a:rPr>
              <a:t>	Edgecombe 	  9.1</a:t>
            </a:r>
            <a:endParaRPr lang="en-US" sz="1400" dirty="0">
              <a:latin typeface="Arial Rounded MT Bold" pitchFamily="34" charset="0"/>
            </a:endParaRPr>
          </a:p>
          <a:p>
            <a:r>
              <a:rPr lang="en-US" sz="1400" dirty="0">
                <a:latin typeface="Arial Rounded MT Bold" pitchFamily="34" charset="0"/>
              </a:rPr>
              <a:t>North Carolina </a:t>
            </a:r>
            <a:r>
              <a:rPr lang="en-US" sz="1400" dirty="0" smtClean="0">
                <a:latin typeface="Arial Rounded MT Bold" pitchFamily="34" charset="0"/>
              </a:rPr>
              <a:t>	Forsyth 		10.0</a:t>
            </a:r>
            <a:endParaRPr lang="en-US" sz="1400" dirty="0">
              <a:latin typeface="Arial Rounded MT Bold" pitchFamily="34" charset="0"/>
            </a:endParaRPr>
          </a:p>
          <a:p>
            <a:r>
              <a:rPr lang="en-US" sz="1400" dirty="0">
                <a:latin typeface="Arial Rounded MT Bold" pitchFamily="34" charset="0"/>
              </a:rPr>
              <a:t>North Carolina </a:t>
            </a:r>
            <a:r>
              <a:rPr lang="en-US" sz="1400" dirty="0" smtClean="0">
                <a:latin typeface="Arial Rounded MT Bold" pitchFamily="34" charset="0"/>
              </a:rPr>
              <a:t>	Gaston 		10.5</a:t>
            </a:r>
            <a:endParaRPr lang="en-US" sz="1400" dirty="0">
              <a:latin typeface="Arial Rounded MT Bold" pitchFamily="34" charset="0"/>
            </a:endParaRPr>
          </a:p>
          <a:p>
            <a:r>
              <a:rPr lang="en-US" sz="1400" dirty="0">
                <a:latin typeface="Arial Rounded MT Bold" pitchFamily="34" charset="0"/>
              </a:rPr>
              <a:t>North Carolina </a:t>
            </a:r>
            <a:r>
              <a:rPr lang="en-US" sz="1400" dirty="0" smtClean="0">
                <a:latin typeface="Arial Rounded MT Bold" pitchFamily="34" charset="0"/>
              </a:rPr>
              <a:t>	Guilford 		   9.8</a:t>
            </a:r>
            <a:endParaRPr lang="en-US" sz="1400" dirty="0">
              <a:latin typeface="Arial Rounded MT Bold" pitchFamily="34" charset="0"/>
            </a:endParaRPr>
          </a:p>
          <a:p>
            <a:r>
              <a:rPr lang="en-US" sz="1400" dirty="0">
                <a:latin typeface="Arial Rounded MT Bold" pitchFamily="34" charset="0"/>
              </a:rPr>
              <a:t>North Carolina </a:t>
            </a:r>
            <a:r>
              <a:rPr lang="en-US" sz="1400" dirty="0" smtClean="0">
                <a:latin typeface="Arial Rounded MT Bold" pitchFamily="34" charset="0"/>
              </a:rPr>
              <a:t>	Haywood 		 10.0</a:t>
            </a:r>
            <a:endParaRPr lang="en-US" sz="1400" dirty="0">
              <a:latin typeface="Arial Rounded MT Bold" pitchFamily="34" charset="0"/>
            </a:endParaRPr>
          </a:p>
          <a:p>
            <a:r>
              <a:rPr lang="en-US" sz="1400" dirty="0">
                <a:latin typeface="Arial Rounded MT Bold" pitchFamily="34" charset="0"/>
              </a:rPr>
              <a:t>North Carolina </a:t>
            </a:r>
            <a:r>
              <a:rPr lang="en-US" sz="1400" dirty="0" smtClean="0">
                <a:latin typeface="Arial Rounded MT Bold" pitchFamily="34" charset="0"/>
              </a:rPr>
              <a:t>	Jackson		   </a:t>
            </a:r>
            <a:r>
              <a:rPr lang="en-US" sz="1400" dirty="0">
                <a:latin typeface="Arial Rounded MT Bold" pitchFamily="34" charset="0"/>
              </a:rPr>
              <a:t>9.4</a:t>
            </a:r>
          </a:p>
          <a:p>
            <a:r>
              <a:rPr lang="en-US" sz="1400" dirty="0">
                <a:latin typeface="Arial Rounded MT Bold" pitchFamily="34" charset="0"/>
              </a:rPr>
              <a:t>North Carolina </a:t>
            </a:r>
            <a:r>
              <a:rPr lang="en-US" sz="1400" dirty="0" smtClean="0">
                <a:latin typeface="Arial Rounded MT Bold" pitchFamily="34" charset="0"/>
              </a:rPr>
              <a:t>	Johnston 		   9.2</a:t>
            </a:r>
            <a:endParaRPr lang="en-US" sz="1400" dirty="0">
              <a:latin typeface="Arial Rounded MT Bold" pitchFamily="34" charset="0"/>
            </a:endParaRPr>
          </a:p>
          <a:p>
            <a:r>
              <a:rPr lang="en-US" sz="1400" dirty="0">
                <a:latin typeface="Arial Rounded MT Bold" pitchFamily="34" charset="0"/>
              </a:rPr>
              <a:t>North Carolina </a:t>
            </a:r>
            <a:r>
              <a:rPr lang="en-US" sz="1400" dirty="0" smtClean="0">
                <a:latin typeface="Arial Rounded MT Bold" pitchFamily="34" charset="0"/>
              </a:rPr>
              <a:t>	Lenoir 		   9.3</a:t>
            </a:r>
            <a:endParaRPr lang="en-US" sz="1400" dirty="0">
              <a:latin typeface="Arial Rounded MT Bold" pitchFamily="34" charset="0"/>
            </a:endParaRPr>
          </a:p>
          <a:p>
            <a:r>
              <a:rPr lang="en-US" sz="1400" dirty="0">
                <a:latin typeface="Arial Rounded MT Bold" pitchFamily="34" charset="0"/>
              </a:rPr>
              <a:t>North Carolina </a:t>
            </a:r>
            <a:r>
              <a:rPr lang="en-US" sz="1400" dirty="0" smtClean="0">
                <a:latin typeface="Arial Rounded MT Bold" pitchFamily="34" charset="0"/>
              </a:rPr>
              <a:t>	Martin 		   8.7</a:t>
            </a:r>
            <a:endParaRPr lang="en-US" sz="1400" dirty="0">
              <a:latin typeface="Arial Rounded MT Bold" pitchFamily="34" charset="0"/>
            </a:endParaRPr>
          </a:p>
          <a:p>
            <a:r>
              <a:rPr lang="en-US" sz="1400" dirty="0">
                <a:latin typeface="Arial Rounded MT Bold" pitchFamily="34" charset="0"/>
              </a:rPr>
              <a:t>North Carolina </a:t>
            </a:r>
            <a:r>
              <a:rPr lang="en-US" sz="1400" dirty="0" smtClean="0">
                <a:latin typeface="Arial Rounded MT Bold" pitchFamily="34" charset="0"/>
              </a:rPr>
              <a:t>	McDowell 		   9.8</a:t>
            </a:r>
            <a:endParaRPr lang="en-US" sz="1400" dirty="0">
              <a:latin typeface="Arial Rounded MT Bold" pitchFamily="34" charset="0"/>
            </a:endParaRPr>
          </a:p>
          <a:p>
            <a:r>
              <a:rPr lang="en-US" sz="1400" dirty="0">
                <a:latin typeface="Arial Rounded MT Bold" pitchFamily="34" charset="0"/>
              </a:rPr>
              <a:t>North Carolina </a:t>
            </a:r>
            <a:r>
              <a:rPr lang="en-US" sz="1400" dirty="0" smtClean="0">
                <a:latin typeface="Arial Rounded MT Bold" pitchFamily="34" charset="0"/>
              </a:rPr>
              <a:t>	Mecklenburg     	11.2</a:t>
            </a:r>
            <a:endParaRPr lang="en-US" sz="1400" dirty="0">
              <a:latin typeface="Arial Rounded MT Bold" pitchFamily="34" charset="0"/>
            </a:endParaRPr>
          </a:p>
          <a:p>
            <a:r>
              <a:rPr lang="en-US" sz="1400" dirty="0">
                <a:latin typeface="Arial Rounded MT Bold" pitchFamily="34" charset="0"/>
              </a:rPr>
              <a:t>North Carolina </a:t>
            </a:r>
            <a:r>
              <a:rPr lang="en-US" sz="1400" dirty="0" smtClean="0">
                <a:latin typeface="Arial Rounded MT Bold" pitchFamily="34" charset="0"/>
              </a:rPr>
              <a:t>	Mitchell 		   9.3</a:t>
            </a:r>
            <a:endParaRPr lang="en-US" sz="1400" dirty="0">
              <a:latin typeface="Arial Rounded MT Bold" pitchFamily="34" charset="0"/>
            </a:endParaRPr>
          </a:p>
          <a:p>
            <a:r>
              <a:rPr lang="en-US" sz="1400" dirty="0">
                <a:latin typeface="Arial Rounded MT Bold" pitchFamily="34" charset="0"/>
              </a:rPr>
              <a:t>North Carolina </a:t>
            </a:r>
            <a:r>
              <a:rPr lang="en-US" sz="1400" dirty="0" smtClean="0">
                <a:latin typeface="Arial Rounded MT Bold" pitchFamily="34" charset="0"/>
              </a:rPr>
              <a:t>	Montgomery	   </a:t>
            </a:r>
            <a:r>
              <a:rPr lang="en-US" sz="1400" dirty="0">
                <a:latin typeface="Arial Rounded MT Bold" pitchFamily="34" charset="0"/>
              </a:rPr>
              <a:t>9.3</a:t>
            </a:r>
          </a:p>
          <a:p>
            <a:r>
              <a:rPr lang="en-US" sz="1400" dirty="0">
                <a:latin typeface="Arial Rounded MT Bold" pitchFamily="34" charset="0"/>
              </a:rPr>
              <a:t>North Carolina </a:t>
            </a:r>
            <a:r>
              <a:rPr lang="en-US" sz="1400" dirty="0" smtClean="0">
                <a:latin typeface="Arial Rounded MT Bold" pitchFamily="34" charset="0"/>
              </a:rPr>
              <a:t>	Pitt  		   8.7</a:t>
            </a:r>
            <a:endParaRPr lang="en-US" sz="1400" dirty="0">
              <a:latin typeface="Arial Rounded MT Bold" pitchFamily="34" charset="0"/>
            </a:endParaRPr>
          </a:p>
          <a:p>
            <a:r>
              <a:rPr lang="en-US" sz="1400" dirty="0">
                <a:latin typeface="Arial Rounded MT Bold" pitchFamily="34" charset="0"/>
              </a:rPr>
              <a:t>North </a:t>
            </a:r>
            <a:r>
              <a:rPr lang="en-US" sz="1400" dirty="0" smtClean="0">
                <a:latin typeface="Arial Rounded MT Bold" pitchFamily="34" charset="0"/>
              </a:rPr>
              <a:t>Carolina	Robeson 		10.0</a:t>
            </a:r>
            <a:endParaRPr lang="en-US" sz="1400" dirty="0">
              <a:latin typeface="Arial Rounded MT Bold" pitchFamily="34" charset="0"/>
            </a:endParaRPr>
          </a:p>
          <a:p>
            <a:r>
              <a:rPr lang="en-US" sz="1400" dirty="0">
                <a:latin typeface="Arial Rounded MT Bold" pitchFamily="34" charset="0"/>
              </a:rPr>
              <a:t>North Carolina </a:t>
            </a:r>
            <a:r>
              <a:rPr lang="en-US" sz="1400" dirty="0" smtClean="0">
                <a:latin typeface="Arial Rounded MT Bold" pitchFamily="34" charset="0"/>
              </a:rPr>
              <a:t>	Rowan 		10.5</a:t>
            </a:r>
            <a:endParaRPr lang="en-US" sz="1400" dirty="0">
              <a:latin typeface="Arial Rounded MT Bold" pitchFamily="34" charset="0"/>
            </a:endParaRPr>
          </a:p>
          <a:p>
            <a:r>
              <a:rPr lang="en-US" sz="1400" dirty="0">
                <a:latin typeface="Arial Rounded MT Bold" pitchFamily="34" charset="0"/>
              </a:rPr>
              <a:t>North Carolina </a:t>
            </a:r>
            <a:r>
              <a:rPr lang="en-US" sz="1400" dirty="0" smtClean="0">
                <a:latin typeface="Arial Rounded MT Bold" pitchFamily="34" charset="0"/>
              </a:rPr>
              <a:t>	Swain 		  9.7</a:t>
            </a:r>
            <a:endParaRPr lang="en-US" sz="1400" dirty="0">
              <a:latin typeface="Arial Rounded MT Bold" pitchFamily="34" charset="0"/>
            </a:endParaRPr>
          </a:p>
          <a:p>
            <a:r>
              <a:rPr lang="en-US" sz="1400" dirty="0">
                <a:latin typeface="Arial Rounded MT Bold" pitchFamily="34" charset="0"/>
              </a:rPr>
              <a:t>North Carolina </a:t>
            </a:r>
            <a:r>
              <a:rPr lang="en-US" sz="1400" dirty="0" smtClean="0">
                <a:latin typeface="Arial Rounded MT Bold" pitchFamily="34" charset="0"/>
              </a:rPr>
              <a:t>	Wake 		  9.8</a:t>
            </a:r>
            <a:endParaRPr lang="en-US" sz="1400" dirty="0">
              <a:latin typeface="Arial Rounded MT Bold" pitchFamily="34" charset="0"/>
            </a:endParaRPr>
          </a:p>
          <a:p>
            <a:r>
              <a:rPr lang="en-US" sz="1400" dirty="0">
                <a:latin typeface="Arial Rounded MT Bold" pitchFamily="34" charset="0"/>
              </a:rPr>
              <a:t>North Carolina </a:t>
            </a:r>
            <a:r>
              <a:rPr lang="en-US" sz="1400" dirty="0" smtClean="0">
                <a:latin typeface="Arial Rounded MT Bold" pitchFamily="34" charset="0"/>
              </a:rPr>
              <a:t>	Watauga 		  8.3</a:t>
            </a:r>
            <a:endParaRPr lang="en-US" sz="1400" dirty="0">
              <a:latin typeface="Arial Rounded MT Bold" pitchFamily="34" charset="0"/>
            </a:endParaRPr>
          </a:p>
          <a:p>
            <a:r>
              <a:rPr lang="en-US" sz="1400" dirty="0">
                <a:latin typeface="Arial Rounded MT Bold" pitchFamily="34" charset="0"/>
              </a:rPr>
              <a:t>North Carolina </a:t>
            </a:r>
            <a:r>
              <a:rPr lang="en-US" sz="1400" dirty="0" smtClean="0">
                <a:latin typeface="Arial Rounded MT Bold" pitchFamily="34" charset="0"/>
              </a:rPr>
              <a:t>	Wayne    		  9.9</a:t>
            </a:r>
            <a:endParaRPr lang="en-US" sz="1400" dirty="0">
              <a:latin typeface="Arial Rounded MT Bold" pitchFamily="34" charset="0"/>
            </a:endParaRPr>
          </a:p>
        </p:txBody>
      </p:sp>
    </p:spTree>
    <p:extLst>
      <p:ext uri="{BB962C8B-B14F-4D97-AF65-F5344CB8AC3E}">
        <p14:creationId xmlns:p14="http://schemas.microsoft.com/office/powerpoint/2010/main" val="195321462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43000" y="3711"/>
            <a:ext cx="6858000" cy="7201972"/>
          </a:xfrm>
          <a:prstGeom prst="rect">
            <a:avLst/>
          </a:prstGeom>
        </p:spPr>
        <p:txBody>
          <a:bodyPr wrap="square">
            <a:spAutoFit/>
          </a:bodyPr>
          <a:lstStyle/>
          <a:p>
            <a:r>
              <a:rPr lang="en-US" sz="1400" b="1" dirty="0">
                <a:latin typeface="Arial Rounded MT Bold" pitchFamily="34" charset="0"/>
              </a:rPr>
              <a:t>State </a:t>
            </a:r>
            <a:r>
              <a:rPr lang="en-US" sz="1400" b="1" dirty="0" smtClean="0">
                <a:latin typeface="Arial Rounded MT Bold" pitchFamily="34" charset="0"/>
              </a:rPr>
              <a:t>  		County      2020 Projected Annual </a:t>
            </a:r>
            <a:r>
              <a:rPr lang="en-US" sz="1400" b="1" dirty="0">
                <a:latin typeface="Arial Rounded MT Bold" pitchFamily="34" charset="0"/>
              </a:rPr>
              <a:t>Design </a:t>
            </a:r>
            <a:r>
              <a:rPr lang="en-US" sz="1400" b="1" dirty="0" smtClean="0">
                <a:latin typeface="Arial Rounded MT Bold" pitchFamily="34" charset="0"/>
              </a:rPr>
              <a:t>Value </a:t>
            </a:r>
            <a:r>
              <a:rPr lang="el-GR" sz="1400" b="1" dirty="0" smtClean="0"/>
              <a:t>(μ</a:t>
            </a:r>
            <a:r>
              <a:rPr lang="en-US" sz="1400" b="1" dirty="0">
                <a:latin typeface="Arial Rounded MT Bold" pitchFamily="34" charset="0"/>
              </a:rPr>
              <a:t>g/m3)</a:t>
            </a:r>
          </a:p>
          <a:p>
            <a:r>
              <a:rPr lang="en-US" sz="1400" dirty="0" smtClean="0">
                <a:latin typeface="Arial Rounded MT Bold" pitchFamily="34" charset="0"/>
              </a:rPr>
              <a:t>North </a:t>
            </a:r>
            <a:r>
              <a:rPr lang="en-US" sz="1400" dirty="0">
                <a:latin typeface="Arial Rounded MT Bold" pitchFamily="34" charset="0"/>
              </a:rPr>
              <a:t>Carolina </a:t>
            </a:r>
            <a:r>
              <a:rPr lang="en-US" sz="1400" dirty="0" smtClean="0">
                <a:latin typeface="Arial Rounded MT Bold" pitchFamily="34" charset="0"/>
              </a:rPr>
              <a:t>	Alamance 		7.5</a:t>
            </a:r>
            <a:endParaRPr lang="en-US" sz="1400" dirty="0">
              <a:latin typeface="Arial Rounded MT Bold" pitchFamily="34" charset="0"/>
            </a:endParaRPr>
          </a:p>
          <a:p>
            <a:r>
              <a:rPr lang="en-US" sz="1400" dirty="0">
                <a:latin typeface="Arial Rounded MT Bold" pitchFamily="34" charset="0"/>
              </a:rPr>
              <a:t>North Carolina </a:t>
            </a:r>
            <a:r>
              <a:rPr lang="en-US" sz="1400" dirty="0" smtClean="0">
                <a:latin typeface="Arial Rounded MT Bold" pitchFamily="34" charset="0"/>
              </a:rPr>
              <a:t>	Buncombe 	7.0</a:t>
            </a:r>
            <a:endParaRPr lang="en-US" sz="1400" dirty="0">
              <a:latin typeface="Arial Rounded MT Bold" pitchFamily="34" charset="0"/>
            </a:endParaRPr>
          </a:p>
          <a:p>
            <a:r>
              <a:rPr lang="en-US" sz="1400" dirty="0">
                <a:latin typeface="Arial Rounded MT Bold" pitchFamily="34" charset="0"/>
              </a:rPr>
              <a:t>North Carolina </a:t>
            </a:r>
            <a:r>
              <a:rPr lang="en-US" sz="1400" dirty="0" smtClean="0">
                <a:latin typeface="Arial Rounded MT Bold" pitchFamily="34" charset="0"/>
              </a:rPr>
              <a:t>	Caswell 		6.9</a:t>
            </a:r>
            <a:endParaRPr lang="en-US" sz="1400" dirty="0">
              <a:latin typeface="Arial Rounded MT Bold" pitchFamily="34" charset="0"/>
            </a:endParaRPr>
          </a:p>
          <a:p>
            <a:r>
              <a:rPr lang="en-US" sz="1400" dirty="0" smtClean="0">
                <a:solidFill>
                  <a:srgbClr val="FF0000"/>
                </a:solidFill>
                <a:latin typeface="Arial Rounded MT Bold" pitchFamily="34" charset="0"/>
              </a:rPr>
              <a:t>North </a:t>
            </a:r>
            <a:r>
              <a:rPr lang="en-US" sz="1400" dirty="0">
                <a:solidFill>
                  <a:srgbClr val="FF0000"/>
                </a:solidFill>
                <a:latin typeface="Arial Rounded MT Bold" pitchFamily="34" charset="0"/>
              </a:rPr>
              <a:t>Carolina </a:t>
            </a:r>
            <a:r>
              <a:rPr lang="en-US" sz="1400" dirty="0" smtClean="0">
                <a:solidFill>
                  <a:srgbClr val="FF0000"/>
                </a:solidFill>
                <a:latin typeface="Arial Rounded MT Bold" pitchFamily="34" charset="0"/>
              </a:rPr>
              <a:t>	Catawba 		8.7</a:t>
            </a:r>
            <a:endParaRPr lang="en-US" sz="1400" dirty="0">
              <a:solidFill>
                <a:srgbClr val="FF0000"/>
              </a:solidFill>
              <a:latin typeface="Arial Rounded MT Bold" pitchFamily="34" charset="0"/>
            </a:endParaRPr>
          </a:p>
          <a:p>
            <a:r>
              <a:rPr lang="en-US" sz="1400" dirty="0">
                <a:latin typeface="Arial Rounded MT Bold" pitchFamily="34" charset="0"/>
              </a:rPr>
              <a:t>North Carolina </a:t>
            </a:r>
            <a:r>
              <a:rPr lang="en-US" sz="1400" dirty="0" smtClean="0">
                <a:latin typeface="Arial Rounded MT Bold" pitchFamily="34" charset="0"/>
              </a:rPr>
              <a:t>	Chatham 		6.7</a:t>
            </a:r>
            <a:endParaRPr lang="en-US" sz="1400" dirty="0">
              <a:latin typeface="Arial Rounded MT Bold" pitchFamily="34" charset="0"/>
            </a:endParaRPr>
          </a:p>
          <a:p>
            <a:r>
              <a:rPr lang="en-US" sz="1400" dirty="0">
                <a:latin typeface="Arial Rounded MT Bold" pitchFamily="34" charset="0"/>
              </a:rPr>
              <a:t>North Carolina </a:t>
            </a:r>
            <a:r>
              <a:rPr lang="en-US" sz="1400" dirty="0" smtClean="0">
                <a:latin typeface="Arial Rounded MT Bold" pitchFamily="34" charset="0"/>
              </a:rPr>
              <a:t>	Cumberland 	8.1</a:t>
            </a:r>
            <a:endParaRPr lang="en-US" sz="1400" dirty="0">
              <a:latin typeface="Arial Rounded MT Bold" pitchFamily="34" charset="0"/>
            </a:endParaRPr>
          </a:p>
          <a:p>
            <a:r>
              <a:rPr lang="en-US" sz="1400" dirty="0">
                <a:latin typeface="Arial Rounded MT Bold" pitchFamily="34" charset="0"/>
              </a:rPr>
              <a:t>North Carolina </a:t>
            </a:r>
            <a:r>
              <a:rPr lang="en-US" sz="1400" dirty="0" smtClean="0">
                <a:latin typeface="Arial Rounded MT Bold" pitchFamily="34" charset="0"/>
              </a:rPr>
              <a:t>	Davidson 		8.7</a:t>
            </a:r>
            <a:endParaRPr lang="en-US" sz="1400" dirty="0">
              <a:latin typeface="Arial Rounded MT Bold" pitchFamily="34" charset="0"/>
            </a:endParaRPr>
          </a:p>
          <a:p>
            <a:r>
              <a:rPr lang="en-US" sz="1400" dirty="0">
                <a:latin typeface="Arial Rounded MT Bold" pitchFamily="34" charset="0"/>
              </a:rPr>
              <a:t>North Carolina </a:t>
            </a:r>
            <a:r>
              <a:rPr lang="en-US" sz="1400" dirty="0" smtClean="0">
                <a:latin typeface="Arial Rounded MT Bold" pitchFamily="34" charset="0"/>
              </a:rPr>
              <a:t>	Duplin 		6.3</a:t>
            </a:r>
            <a:endParaRPr lang="en-US" sz="1400" dirty="0">
              <a:latin typeface="Arial Rounded MT Bold" pitchFamily="34" charset="0"/>
            </a:endParaRPr>
          </a:p>
          <a:p>
            <a:r>
              <a:rPr lang="en-US" sz="1400" dirty="0">
                <a:latin typeface="Arial Rounded MT Bold" pitchFamily="34" charset="0"/>
              </a:rPr>
              <a:t>North </a:t>
            </a:r>
            <a:r>
              <a:rPr lang="en-US" sz="1400" dirty="0" smtClean="0">
                <a:latin typeface="Arial Rounded MT Bold" pitchFamily="34" charset="0"/>
              </a:rPr>
              <a:t>Carolina	 </a:t>
            </a:r>
            <a:r>
              <a:rPr lang="en-US" sz="1400" dirty="0">
                <a:latin typeface="Arial Rounded MT Bold" pitchFamily="34" charset="0"/>
              </a:rPr>
              <a:t>Durham </a:t>
            </a:r>
            <a:r>
              <a:rPr lang="en-US" sz="1400" dirty="0" smtClean="0">
                <a:latin typeface="Arial Rounded MT Bold" pitchFamily="34" charset="0"/>
              </a:rPr>
              <a:t>		8.4</a:t>
            </a:r>
            <a:endParaRPr lang="en-US" sz="1400" dirty="0">
              <a:latin typeface="Arial Rounded MT Bold" pitchFamily="34" charset="0"/>
            </a:endParaRPr>
          </a:p>
          <a:p>
            <a:r>
              <a:rPr lang="en-US" sz="1400" dirty="0">
                <a:latin typeface="Arial Rounded MT Bold" pitchFamily="34" charset="0"/>
              </a:rPr>
              <a:t>North Carolina </a:t>
            </a:r>
            <a:r>
              <a:rPr lang="en-US" sz="1400" dirty="0" smtClean="0">
                <a:latin typeface="Arial Rounded MT Bold" pitchFamily="34" charset="0"/>
              </a:rPr>
              <a:t>	Edgecombe 	7.2</a:t>
            </a:r>
            <a:endParaRPr lang="en-US" sz="1400" dirty="0">
              <a:latin typeface="Arial Rounded MT Bold" pitchFamily="34" charset="0"/>
            </a:endParaRPr>
          </a:p>
          <a:p>
            <a:r>
              <a:rPr lang="en-US" sz="1400" dirty="0">
                <a:latin typeface="Arial Rounded MT Bold" pitchFamily="34" charset="0"/>
              </a:rPr>
              <a:t>North Carolina </a:t>
            </a:r>
            <a:r>
              <a:rPr lang="en-US" sz="1400" dirty="0" smtClean="0">
                <a:latin typeface="Arial Rounded MT Bold" pitchFamily="34" charset="0"/>
              </a:rPr>
              <a:t>	Forsyth 		7.7</a:t>
            </a:r>
            <a:endParaRPr lang="en-US" sz="1400" dirty="0">
              <a:latin typeface="Arial Rounded MT Bold" pitchFamily="34" charset="0"/>
            </a:endParaRPr>
          </a:p>
          <a:p>
            <a:r>
              <a:rPr lang="en-US" sz="1400" dirty="0">
                <a:latin typeface="Arial Rounded MT Bold" pitchFamily="34" charset="0"/>
              </a:rPr>
              <a:t>North Carolina </a:t>
            </a:r>
            <a:r>
              <a:rPr lang="en-US" sz="1400" dirty="0" smtClean="0">
                <a:latin typeface="Arial Rounded MT Bold" pitchFamily="34" charset="0"/>
              </a:rPr>
              <a:t>	Gaston 		8.0</a:t>
            </a:r>
            <a:endParaRPr lang="en-US" sz="1400" dirty="0">
              <a:latin typeface="Arial Rounded MT Bold" pitchFamily="34" charset="0"/>
            </a:endParaRPr>
          </a:p>
          <a:p>
            <a:r>
              <a:rPr lang="en-US" sz="1400" dirty="0">
                <a:latin typeface="Arial Rounded MT Bold" pitchFamily="34" charset="0"/>
              </a:rPr>
              <a:t>North Carolina </a:t>
            </a:r>
            <a:r>
              <a:rPr lang="en-US" sz="1400" dirty="0" smtClean="0">
                <a:latin typeface="Arial Rounded MT Bold" pitchFamily="34" charset="0"/>
              </a:rPr>
              <a:t>	Guilford 		6.4</a:t>
            </a:r>
            <a:endParaRPr lang="en-US" sz="1400" dirty="0">
              <a:latin typeface="Arial Rounded MT Bold" pitchFamily="34" charset="0"/>
            </a:endParaRPr>
          </a:p>
          <a:p>
            <a:r>
              <a:rPr lang="en-US" sz="1400" dirty="0">
                <a:latin typeface="Arial Rounded MT Bold" pitchFamily="34" charset="0"/>
              </a:rPr>
              <a:t>North Carolina </a:t>
            </a:r>
            <a:r>
              <a:rPr lang="en-US" sz="1400" dirty="0" smtClean="0">
                <a:latin typeface="Arial Rounded MT Bold" pitchFamily="34" charset="0"/>
              </a:rPr>
              <a:t>	Haywood 		9.1</a:t>
            </a:r>
            <a:endParaRPr lang="en-US" sz="1400" dirty="0">
              <a:latin typeface="Arial Rounded MT Bold" pitchFamily="34" charset="0"/>
            </a:endParaRPr>
          </a:p>
          <a:p>
            <a:r>
              <a:rPr lang="en-US" sz="1400" dirty="0">
                <a:latin typeface="Arial Rounded MT Bold" pitchFamily="34" charset="0"/>
              </a:rPr>
              <a:t>North Carolina </a:t>
            </a:r>
            <a:r>
              <a:rPr lang="en-US" sz="1400" dirty="0" smtClean="0">
                <a:latin typeface="Arial Rounded MT Bold" pitchFamily="34" charset="0"/>
              </a:rPr>
              <a:t>	Jackson 		7.6</a:t>
            </a:r>
            <a:endParaRPr lang="en-US" sz="1400" dirty="0">
              <a:latin typeface="Arial Rounded MT Bold" pitchFamily="34" charset="0"/>
            </a:endParaRPr>
          </a:p>
          <a:p>
            <a:r>
              <a:rPr lang="en-US" sz="1400" dirty="0">
                <a:latin typeface="Arial Rounded MT Bold" pitchFamily="34" charset="0"/>
              </a:rPr>
              <a:t>North Carolina </a:t>
            </a:r>
            <a:r>
              <a:rPr lang="en-US" sz="1400" dirty="0" smtClean="0">
                <a:latin typeface="Arial Rounded MT Bold" pitchFamily="34" charset="0"/>
              </a:rPr>
              <a:t>	Lenoir 		6.3</a:t>
            </a:r>
            <a:endParaRPr lang="en-US" sz="1400" dirty="0">
              <a:latin typeface="Arial Rounded MT Bold" pitchFamily="34" charset="0"/>
            </a:endParaRPr>
          </a:p>
          <a:p>
            <a:r>
              <a:rPr lang="en-US" sz="1400" dirty="0">
                <a:latin typeface="Arial Rounded MT Bold" pitchFamily="34" charset="0"/>
              </a:rPr>
              <a:t>North Carolina </a:t>
            </a:r>
            <a:r>
              <a:rPr lang="en-US" sz="1400" dirty="0" smtClean="0">
                <a:latin typeface="Arial Rounded MT Bold" pitchFamily="34" charset="0"/>
              </a:rPr>
              <a:t>	Martin 		6.4</a:t>
            </a:r>
            <a:endParaRPr lang="en-US" sz="1400" dirty="0">
              <a:latin typeface="Arial Rounded MT Bold" pitchFamily="34" charset="0"/>
            </a:endParaRPr>
          </a:p>
          <a:p>
            <a:r>
              <a:rPr lang="en-US" sz="1400" dirty="0">
                <a:latin typeface="Arial Rounded MT Bold" pitchFamily="34" charset="0"/>
              </a:rPr>
              <a:t>North Carolina </a:t>
            </a:r>
            <a:r>
              <a:rPr lang="en-US" sz="1400" dirty="0" smtClean="0">
                <a:latin typeface="Arial Rounded MT Bold" pitchFamily="34" charset="0"/>
              </a:rPr>
              <a:t>	McDowell 		8.5</a:t>
            </a:r>
            <a:endParaRPr lang="en-US" sz="1400" dirty="0">
              <a:latin typeface="Arial Rounded MT Bold" pitchFamily="34" charset="0"/>
            </a:endParaRPr>
          </a:p>
          <a:p>
            <a:r>
              <a:rPr lang="en-US" sz="1400" dirty="0">
                <a:latin typeface="Arial Rounded MT Bold" pitchFamily="34" charset="0"/>
              </a:rPr>
              <a:t>North Carolina </a:t>
            </a:r>
            <a:r>
              <a:rPr lang="en-US" sz="1400" dirty="0" smtClean="0">
                <a:latin typeface="Arial Rounded MT Bold" pitchFamily="34" charset="0"/>
              </a:rPr>
              <a:t>	Mecklenburg 	8.4</a:t>
            </a:r>
            <a:endParaRPr lang="en-US" sz="1400" dirty="0">
              <a:latin typeface="Arial Rounded MT Bold" pitchFamily="34" charset="0"/>
            </a:endParaRPr>
          </a:p>
          <a:p>
            <a:r>
              <a:rPr lang="en-US" sz="1400" dirty="0">
                <a:latin typeface="Arial Rounded MT Bold" pitchFamily="34" charset="0"/>
              </a:rPr>
              <a:t>North Carolina </a:t>
            </a:r>
            <a:r>
              <a:rPr lang="en-US" sz="1400" dirty="0" smtClean="0">
                <a:latin typeface="Arial Rounded MT Bold" pitchFamily="34" charset="0"/>
              </a:rPr>
              <a:t>	Mitchell 		7.7</a:t>
            </a:r>
            <a:endParaRPr lang="en-US" sz="1400" dirty="0">
              <a:latin typeface="Arial Rounded MT Bold" pitchFamily="34" charset="0"/>
            </a:endParaRPr>
          </a:p>
          <a:p>
            <a:r>
              <a:rPr lang="en-US" sz="1400" dirty="0">
                <a:latin typeface="Arial Rounded MT Bold" pitchFamily="34" charset="0"/>
              </a:rPr>
              <a:t>North Carolina </a:t>
            </a:r>
            <a:r>
              <a:rPr lang="en-US" sz="1400" dirty="0" smtClean="0">
                <a:latin typeface="Arial Rounded MT Bold" pitchFamily="34" charset="0"/>
              </a:rPr>
              <a:t>	Montgomery 	7.1</a:t>
            </a:r>
            <a:endParaRPr lang="en-US" sz="1400" dirty="0">
              <a:latin typeface="Arial Rounded MT Bold" pitchFamily="34" charset="0"/>
            </a:endParaRPr>
          </a:p>
          <a:p>
            <a:r>
              <a:rPr lang="en-US" sz="1400" dirty="0">
                <a:latin typeface="Arial Rounded MT Bold" pitchFamily="34" charset="0"/>
              </a:rPr>
              <a:t>North Carolina </a:t>
            </a:r>
            <a:r>
              <a:rPr lang="en-US" sz="1400" dirty="0" smtClean="0">
                <a:latin typeface="Arial Rounded MT Bold" pitchFamily="34" charset="0"/>
              </a:rPr>
              <a:t>	New </a:t>
            </a:r>
            <a:r>
              <a:rPr lang="en-US" sz="1400" dirty="0">
                <a:latin typeface="Arial Rounded MT Bold" pitchFamily="34" charset="0"/>
              </a:rPr>
              <a:t>Hanover </a:t>
            </a:r>
            <a:r>
              <a:rPr lang="en-US" sz="1400" dirty="0" smtClean="0">
                <a:latin typeface="Arial Rounded MT Bold" pitchFamily="34" charset="0"/>
              </a:rPr>
              <a:t>	5.9</a:t>
            </a:r>
            <a:endParaRPr lang="en-US" sz="1400" dirty="0">
              <a:latin typeface="Arial Rounded MT Bold" pitchFamily="34" charset="0"/>
            </a:endParaRPr>
          </a:p>
          <a:p>
            <a:r>
              <a:rPr lang="en-US" sz="1400" dirty="0">
                <a:latin typeface="Arial Rounded MT Bold" pitchFamily="34" charset="0"/>
              </a:rPr>
              <a:t>North Carolina </a:t>
            </a:r>
            <a:r>
              <a:rPr lang="en-US" sz="1400" dirty="0" smtClean="0">
                <a:latin typeface="Arial Rounded MT Bold" pitchFamily="34" charset="0"/>
              </a:rPr>
              <a:t>	Onslow 		6.4</a:t>
            </a:r>
            <a:endParaRPr lang="en-US" sz="1400" dirty="0">
              <a:latin typeface="Arial Rounded MT Bold" pitchFamily="34" charset="0"/>
            </a:endParaRPr>
          </a:p>
          <a:p>
            <a:r>
              <a:rPr lang="en-US" sz="1400" dirty="0">
                <a:latin typeface="Arial Rounded MT Bold" pitchFamily="34" charset="0"/>
              </a:rPr>
              <a:t>North Carolina </a:t>
            </a:r>
            <a:r>
              <a:rPr lang="en-US" sz="1400" dirty="0" smtClean="0">
                <a:latin typeface="Arial Rounded MT Bold" pitchFamily="34" charset="0"/>
              </a:rPr>
              <a:t>	Orange 		7.7</a:t>
            </a:r>
            <a:endParaRPr lang="en-US" sz="1400" dirty="0">
              <a:latin typeface="Arial Rounded MT Bold" pitchFamily="34" charset="0"/>
            </a:endParaRPr>
          </a:p>
          <a:p>
            <a:r>
              <a:rPr lang="en-US" sz="1400" dirty="0">
                <a:latin typeface="Arial Rounded MT Bold" pitchFamily="34" charset="0"/>
              </a:rPr>
              <a:t>North Carolina </a:t>
            </a:r>
            <a:r>
              <a:rPr lang="en-US" sz="1400" dirty="0" smtClean="0">
                <a:latin typeface="Arial Rounded MT Bold" pitchFamily="34" charset="0"/>
              </a:rPr>
              <a:t>	Pitt 		7.0</a:t>
            </a:r>
            <a:endParaRPr lang="en-US" sz="1400" dirty="0">
              <a:latin typeface="Arial Rounded MT Bold" pitchFamily="34" charset="0"/>
            </a:endParaRPr>
          </a:p>
          <a:p>
            <a:r>
              <a:rPr lang="en-US" sz="1400" dirty="0">
                <a:latin typeface="Arial Rounded MT Bold" pitchFamily="34" charset="0"/>
              </a:rPr>
              <a:t>North Carolina </a:t>
            </a:r>
            <a:r>
              <a:rPr lang="en-US" sz="1400" dirty="0" smtClean="0">
                <a:latin typeface="Arial Rounded MT Bold" pitchFamily="34" charset="0"/>
              </a:rPr>
              <a:t>	Robeson 		7.8</a:t>
            </a:r>
            <a:endParaRPr lang="en-US" sz="1400" dirty="0">
              <a:latin typeface="Arial Rounded MT Bold" pitchFamily="34" charset="0"/>
            </a:endParaRPr>
          </a:p>
          <a:p>
            <a:r>
              <a:rPr lang="en-US" sz="1400" dirty="0">
                <a:latin typeface="Arial Rounded MT Bold" pitchFamily="34" charset="0"/>
              </a:rPr>
              <a:t>North Carolina </a:t>
            </a:r>
            <a:r>
              <a:rPr lang="en-US" sz="1400" dirty="0" smtClean="0">
                <a:latin typeface="Arial Rounded MT Bold" pitchFamily="34" charset="0"/>
              </a:rPr>
              <a:t>	Rowan 		8.3</a:t>
            </a:r>
            <a:endParaRPr lang="en-US" sz="1400" dirty="0">
              <a:latin typeface="Arial Rounded MT Bold" pitchFamily="34" charset="0"/>
            </a:endParaRPr>
          </a:p>
          <a:p>
            <a:r>
              <a:rPr lang="en-US" sz="1400" dirty="0">
                <a:latin typeface="Arial Rounded MT Bold" pitchFamily="34" charset="0"/>
              </a:rPr>
              <a:t>North Carolina </a:t>
            </a:r>
            <a:r>
              <a:rPr lang="en-US" sz="1400" dirty="0" smtClean="0">
                <a:latin typeface="Arial Rounded MT Bold" pitchFamily="34" charset="0"/>
              </a:rPr>
              <a:t>	Swain 		7.9</a:t>
            </a:r>
            <a:endParaRPr lang="en-US" sz="1400" dirty="0">
              <a:latin typeface="Arial Rounded MT Bold" pitchFamily="34" charset="0"/>
            </a:endParaRPr>
          </a:p>
          <a:p>
            <a:r>
              <a:rPr lang="en-US" sz="1400" dirty="0">
                <a:latin typeface="Arial Rounded MT Bold" pitchFamily="34" charset="0"/>
              </a:rPr>
              <a:t>North Carolina </a:t>
            </a:r>
            <a:r>
              <a:rPr lang="en-US" sz="1400" dirty="0" smtClean="0">
                <a:latin typeface="Arial Rounded MT Bold" pitchFamily="34" charset="0"/>
              </a:rPr>
              <a:t>	Wake 		7.8</a:t>
            </a:r>
            <a:endParaRPr lang="en-US" sz="1400" dirty="0">
              <a:latin typeface="Arial Rounded MT Bold" pitchFamily="34" charset="0"/>
            </a:endParaRPr>
          </a:p>
          <a:p>
            <a:r>
              <a:rPr lang="en-US" sz="1400" dirty="0">
                <a:latin typeface="Arial Rounded MT Bold" pitchFamily="34" charset="0"/>
              </a:rPr>
              <a:t>North Carolina </a:t>
            </a:r>
            <a:r>
              <a:rPr lang="en-US" sz="1400" dirty="0" smtClean="0">
                <a:latin typeface="Arial Rounded MT Bold" pitchFamily="34" charset="0"/>
              </a:rPr>
              <a:t>	Watauga 		6.3</a:t>
            </a:r>
            <a:endParaRPr lang="en-US" sz="1400" dirty="0">
              <a:latin typeface="Arial Rounded MT Bold" pitchFamily="34" charset="0"/>
            </a:endParaRPr>
          </a:p>
          <a:p>
            <a:r>
              <a:rPr lang="en-US" sz="1400" dirty="0">
                <a:latin typeface="Arial Rounded MT Bold" pitchFamily="34" charset="0"/>
              </a:rPr>
              <a:t>North Carolina </a:t>
            </a:r>
            <a:r>
              <a:rPr lang="en-US" sz="1400" dirty="0" smtClean="0">
                <a:latin typeface="Arial Rounded MT Bold" pitchFamily="34" charset="0"/>
              </a:rPr>
              <a:t>	Wayne 		7.7</a:t>
            </a:r>
            <a:endParaRPr lang="en-US" sz="1400" dirty="0">
              <a:latin typeface="Arial Rounded MT Bold" pitchFamily="34" charset="0"/>
            </a:endParaRPr>
          </a:p>
        </p:txBody>
      </p:sp>
    </p:spTree>
    <p:extLst>
      <p:ext uri="{BB962C8B-B14F-4D97-AF65-F5344CB8AC3E}">
        <p14:creationId xmlns:p14="http://schemas.microsoft.com/office/powerpoint/2010/main" val="341918757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646331"/>
          </a:xfrm>
          <a:prstGeom prst="rect">
            <a:avLst/>
          </a:prstGeom>
        </p:spPr>
        <p:txBody>
          <a:bodyPr wrap="square">
            <a:spAutoFit/>
          </a:bodyPr>
          <a:lstStyle/>
          <a:p>
            <a:pPr algn="ctr"/>
            <a:r>
              <a:rPr lang="en-US" b="1" dirty="0" smtClean="0"/>
              <a:t>OVERVIEW </a:t>
            </a:r>
            <a:r>
              <a:rPr lang="en-US" b="1" dirty="0"/>
              <a:t>OF EPA’S REVISIONS TO THE AIR QUALITY STANDARDS FOR PARTICLE POLLUTION </a:t>
            </a:r>
            <a:r>
              <a:rPr lang="en-US" b="1" dirty="0" smtClean="0"/>
              <a:t>(FINE PARTICULATE </a:t>
            </a:r>
            <a:r>
              <a:rPr lang="en-US" b="1" dirty="0"/>
              <a:t>MATTER) </a:t>
            </a:r>
            <a:endParaRPr lang="en-US" dirty="0"/>
          </a:p>
        </p:txBody>
      </p:sp>
      <p:sp>
        <p:nvSpPr>
          <p:cNvPr id="3" name="Rectangle 2"/>
          <p:cNvSpPr/>
          <p:nvPr/>
        </p:nvSpPr>
        <p:spPr>
          <a:xfrm>
            <a:off x="152400" y="1391483"/>
            <a:ext cx="8915400" cy="4247317"/>
          </a:xfrm>
          <a:prstGeom prst="rect">
            <a:avLst/>
          </a:prstGeom>
        </p:spPr>
        <p:txBody>
          <a:bodyPr wrap="square">
            <a:spAutoFit/>
          </a:bodyPr>
          <a:lstStyle/>
          <a:p>
            <a:endParaRPr lang="en-US" dirty="0"/>
          </a:p>
          <a:p>
            <a:pPr marL="285750" indent="-285750">
              <a:buFont typeface="Wingdings" pitchFamily="2" charset="2"/>
              <a:buChar char="v"/>
            </a:pPr>
            <a:r>
              <a:rPr lang="en-US" dirty="0"/>
              <a:t>An extensive body of scientific evidence shows that long- and short-term exposures to fine particle pollution, also known as fine particulate matter (PM2.5), can cause premature death and harmful effects on the cardiovascular system, including increased hospital admissions and emergency department visits for heart attacks and strokes. Scientific evidence also links PM to harmful respiratory effects, including asthma attacks. </a:t>
            </a:r>
            <a:endParaRPr lang="en-US" dirty="0" smtClean="0"/>
          </a:p>
          <a:p>
            <a:pPr marL="285750" indent="-285750">
              <a:buFont typeface="Wingdings" pitchFamily="2" charset="2"/>
              <a:buChar char="v"/>
            </a:pPr>
            <a:endParaRPr lang="en-US" dirty="0"/>
          </a:p>
          <a:p>
            <a:pPr marL="285750" indent="-285750">
              <a:buFont typeface="Wingdings" pitchFamily="2" charset="2"/>
              <a:buChar char="v"/>
            </a:pPr>
            <a:r>
              <a:rPr lang="en-US" dirty="0"/>
              <a:t>People most at risk from particle pollution exposure include people with heart or lung disease (including asthma), older adults, children and people of lower socioeconomic status. Research indicates that pregnant women, newborns and people with certain health conditions, such as obesity or diabetes, also may be more susceptible to PM-related </a:t>
            </a:r>
            <a:r>
              <a:rPr lang="en-US" dirty="0" smtClean="0"/>
              <a:t>effects.</a:t>
            </a:r>
          </a:p>
          <a:p>
            <a:r>
              <a:rPr lang="en-US" dirty="0" smtClean="0"/>
              <a:t> </a:t>
            </a:r>
            <a:endParaRPr lang="en-US" dirty="0"/>
          </a:p>
          <a:p>
            <a:pPr marL="285750" indent="-285750">
              <a:buFont typeface="Wingdings" pitchFamily="2" charset="2"/>
              <a:buChar char="v"/>
            </a:pPr>
            <a:r>
              <a:rPr lang="en-US" dirty="0"/>
              <a:t>Particle pollution also causes haze in cities and some of our nation’s most treasured national parks. </a:t>
            </a:r>
          </a:p>
        </p:txBody>
      </p:sp>
    </p:spTree>
    <p:extLst>
      <p:ext uri="{BB962C8B-B14F-4D97-AF65-F5344CB8AC3E}">
        <p14:creationId xmlns:p14="http://schemas.microsoft.com/office/powerpoint/2010/main" val="91038127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646331"/>
          </a:xfrm>
          <a:prstGeom prst="rect">
            <a:avLst/>
          </a:prstGeom>
        </p:spPr>
        <p:txBody>
          <a:bodyPr wrap="square">
            <a:spAutoFit/>
          </a:bodyPr>
          <a:lstStyle/>
          <a:p>
            <a:pPr algn="ctr"/>
            <a:r>
              <a:rPr lang="en-US" b="1" dirty="0" smtClean="0"/>
              <a:t>OVERVIEW </a:t>
            </a:r>
            <a:r>
              <a:rPr lang="en-US" b="1" dirty="0"/>
              <a:t>OF EPA’S REVISIONS TO THE AIR QUALITY STANDARDS FOR PARTICLE POLLUTION </a:t>
            </a:r>
            <a:r>
              <a:rPr lang="en-US" b="1" dirty="0" smtClean="0"/>
              <a:t>(FINE PARTICULATE </a:t>
            </a:r>
            <a:r>
              <a:rPr lang="en-US" b="1" dirty="0"/>
              <a:t>MATTER) </a:t>
            </a:r>
            <a:endParaRPr lang="en-US" dirty="0"/>
          </a:p>
        </p:txBody>
      </p:sp>
      <p:sp>
        <p:nvSpPr>
          <p:cNvPr id="3" name="Rectangle 2"/>
          <p:cNvSpPr/>
          <p:nvPr/>
        </p:nvSpPr>
        <p:spPr>
          <a:xfrm>
            <a:off x="76200" y="1190685"/>
            <a:ext cx="8991600" cy="4524315"/>
          </a:xfrm>
          <a:prstGeom prst="rect">
            <a:avLst/>
          </a:prstGeom>
        </p:spPr>
        <p:txBody>
          <a:bodyPr wrap="square">
            <a:spAutoFit/>
          </a:bodyPr>
          <a:lstStyle/>
          <a:p>
            <a:endParaRPr lang="en-US" dirty="0"/>
          </a:p>
          <a:p>
            <a:pPr marL="285750" indent="-285750">
              <a:buFont typeface="Wingdings" pitchFamily="2" charset="2"/>
              <a:buChar char="v"/>
            </a:pPr>
            <a:r>
              <a:rPr lang="en-US" dirty="0"/>
              <a:t>EPA examined thousands of studies as part of this review of the standards, including hundreds of new studies published since EPA completed the last review of the standards in 2006. The new evidence includes more than 300 new epidemiological studies, many of which report adverse health effects even in areas that meet the current PM2.5 standards. EPA also considered analyses by agency experts, along with advice from the Clean Air Scientific Advisory Committee and public comments. </a:t>
            </a:r>
            <a:endParaRPr lang="en-US" dirty="0" smtClean="0"/>
          </a:p>
          <a:p>
            <a:pPr marL="285750" indent="-285750">
              <a:buFont typeface="Wingdings" pitchFamily="2" charset="2"/>
              <a:buChar char="v"/>
            </a:pPr>
            <a:endParaRPr lang="en-US" dirty="0"/>
          </a:p>
          <a:p>
            <a:pPr marL="285750" indent="-285750">
              <a:buFont typeface="Wingdings" pitchFamily="2" charset="2"/>
              <a:buChar char="v"/>
            </a:pPr>
            <a:r>
              <a:rPr lang="en-US" dirty="0"/>
              <a:t>As part of EPA’s commitment to a transparent, open government, the agency sought and received broad public input in setting this standard that provides critical health protection to tens of millions of Americans. EPA held two public hearings on the proposed standards, and received more than 230,000 written comments</a:t>
            </a:r>
            <a:r>
              <a:rPr lang="en-US" dirty="0" smtClean="0"/>
              <a:t>.</a:t>
            </a:r>
          </a:p>
          <a:p>
            <a:pPr marL="285750" indent="-285750">
              <a:buFont typeface="Wingdings" pitchFamily="2" charset="2"/>
              <a:buChar char="v"/>
            </a:pPr>
            <a:endParaRPr lang="en-US" dirty="0"/>
          </a:p>
          <a:p>
            <a:pPr marL="285750" indent="-285750">
              <a:buFont typeface="Wingdings" pitchFamily="2" charset="2"/>
              <a:buChar char="v"/>
            </a:pPr>
            <a:r>
              <a:rPr lang="en-US" dirty="0"/>
              <a:t>The Clean Air Act requires EPA to review the particle pollution standards every five years. The revisions, which are a result of that review, also respond to a court remand of portions of the agency’s 2006 decision on the PM2.5 standards. </a:t>
            </a:r>
          </a:p>
        </p:txBody>
      </p:sp>
    </p:spTree>
    <p:extLst>
      <p:ext uri="{BB962C8B-B14F-4D97-AF65-F5344CB8AC3E}">
        <p14:creationId xmlns:p14="http://schemas.microsoft.com/office/powerpoint/2010/main" val="216790267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646331"/>
          </a:xfrm>
          <a:prstGeom prst="rect">
            <a:avLst/>
          </a:prstGeom>
        </p:spPr>
        <p:txBody>
          <a:bodyPr wrap="square">
            <a:spAutoFit/>
          </a:bodyPr>
          <a:lstStyle/>
          <a:p>
            <a:pPr algn="ctr"/>
            <a:r>
              <a:rPr lang="en-US" b="1" dirty="0" smtClean="0"/>
              <a:t>OVERVIEW </a:t>
            </a:r>
            <a:r>
              <a:rPr lang="en-US" b="1" dirty="0"/>
              <a:t>OF EPA’S REVISIONS TO THE AIR QUALITY STANDARDS FOR PARTICLE POLLUTION </a:t>
            </a:r>
            <a:r>
              <a:rPr lang="en-US" b="1" dirty="0" smtClean="0"/>
              <a:t>(FINE PARTICULATE </a:t>
            </a:r>
            <a:r>
              <a:rPr lang="en-US" b="1" dirty="0"/>
              <a:t>MATTER) </a:t>
            </a:r>
            <a:endParaRPr lang="en-US" dirty="0"/>
          </a:p>
        </p:txBody>
      </p:sp>
      <p:sp>
        <p:nvSpPr>
          <p:cNvPr id="3" name="Rectangle 2"/>
          <p:cNvSpPr/>
          <p:nvPr/>
        </p:nvSpPr>
        <p:spPr>
          <a:xfrm>
            <a:off x="0" y="632725"/>
            <a:ext cx="9067800" cy="5632311"/>
          </a:xfrm>
          <a:prstGeom prst="rect">
            <a:avLst/>
          </a:prstGeom>
        </p:spPr>
        <p:txBody>
          <a:bodyPr wrap="square">
            <a:spAutoFit/>
          </a:bodyPr>
          <a:lstStyle/>
          <a:p>
            <a:endParaRPr lang="en-US" dirty="0"/>
          </a:p>
          <a:p>
            <a:r>
              <a:rPr lang="en-US" dirty="0"/>
              <a:t>For fine particles, EPA is: </a:t>
            </a:r>
          </a:p>
          <a:p>
            <a:r>
              <a:rPr lang="en-US" dirty="0"/>
              <a:t>o </a:t>
            </a:r>
            <a:r>
              <a:rPr lang="en-US" b="1" dirty="0"/>
              <a:t>Strengthening the annual health standard </a:t>
            </a:r>
            <a:r>
              <a:rPr lang="en-US" dirty="0"/>
              <a:t>(primary standard) for PM2.5 by setting the standard at 12.0 </a:t>
            </a:r>
            <a:r>
              <a:rPr lang="en-US" dirty="0" err="1"/>
              <a:t>μg</a:t>
            </a:r>
            <a:r>
              <a:rPr lang="en-US" dirty="0"/>
              <a:t>/m3. The existing annual standard, 15.0 </a:t>
            </a:r>
            <a:r>
              <a:rPr lang="en-US" dirty="0" err="1"/>
              <a:t>μg</a:t>
            </a:r>
            <a:r>
              <a:rPr lang="en-US" dirty="0"/>
              <a:t>/m3, was set in 1997</a:t>
            </a:r>
            <a:r>
              <a:rPr lang="en-US" dirty="0" smtClean="0"/>
              <a:t>.</a:t>
            </a:r>
          </a:p>
          <a:p>
            <a:r>
              <a:rPr lang="en-US" dirty="0" smtClean="0"/>
              <a:t> </a:t>
            </a:r>
            <a:endParaRPr lang="en-US" dirty="0"/>
          </a:p>
          <a:p>
            <a:r>
              <a:rPr lang="en-US" dirty="0"/>
              <a:t>o </a:t>
            </a:r>
            <a:r>
              <a:rPr lang="en-US" b="1" dirty="0"/>
              <a:t>Retaining the existing 24-hour health standard </a:t>
            </a:r>
            <a:r>
              <a:rPr lang="en-US" dirty="0"/>
              <a:t>(primary standard) for PM2.5, at 35 </a:t>
            </a:r>
            <a:r>
              <a:rPr lang="en-US" dirty="0" err="1"/>
              <a:t>μg</a:t>
            </a:r>
            <a:r>
              <a:rPr lang="en-US" dirty="0"/>
              <a:t>/m3. EPA issued the 24-hour standard in 2006. </a:t>
            </a:r>
            <a:endParaRPr lang="en-US" dirty="0" smtClean="0"/>
          </a:p>
          <a:p>
            <a:endParaRPr lang="en-US" dirty="0"/>
          </a:p>
          <a:p>
            <a:r>
              <a:rPr lang="en-US" dirty="0"/>
              <a:t>o</a:t>
            </a:r>
            <a:r>
              <a:rPr lang="en-US" dirty="0" smtClean="0"/>
              <a:t> </a:t>
            </a:r>
            <a:r>
              <a:rPr lang="en-US" b="1" dirty="0" smtClean="0"/>
              <a:t>Retaining </a:t>
            </a:r>
            <a:r>
              <a:rPr lang="en-US" b="1" dirty="0"/>
              <a:t>the existing secondary standards </a:t>
            </a:r>
            <a:r>
              <a:rPr lang="en-US" dirty="0"/>
              <a:t>for PM2.5 to address PM-related effects such as visibility impairment, ecological effects, damage to materials and climate impacts. This includes an annual standard of 15.0 </a:t>
            </a:r>
            <a:r>
              <a:rPr lang="en-US" dirty="0" err="1"/>
              <a:t>μg</a:t>
            </a:r>
            <a:r>
              <a:rPr lang="en-US" dirty="0"/>
              <a:t>/m3 and a 24-hour standard of 35 </a:t>
            </a:r>
            <a:r>
              <a:rPr lang="en-US" dirty="0" err="1"/>
              <a:t>μg</a:t>
            </a:r>
            <a:r>
              <a:rPr lang="en-US" dirty="0"/>
              <a:t>/m3. The agency is relying on the existing secondary 24-hour PM2.5 standard to protect against visibility impairment, and is not finalizing the separate standard to protect visibility the EPA proposed in June 2012. </a:t>
            </a:r>
          </a:p>
          <a:p>
            <a:endParaRPr lang="en-US" dirty="0"/>
          </a:p>
          <a:p>
            <a:r>
              <a:rPr lang="en-US" dirty="0" smtClean="0"/>
              <a:t>EPA </a:t>
            </a:r>
            <a:r>
              <a:rPr lang="en-US" dirty="0"/>
              <a:t>had proposed to set a separate secondary 24-hour standard to provide protection against PM-related visibility effects; however, after considering public comment on the proposal and further analyzing recent air quality monitoring data, the agency has concluded that the current secondary 24-hour PM2.5 standard of 35μg/m3 will provide visibility protection that is equal to, or greater than, 30 </a:t>
            </a:r>
            <a:r>
              <a:rPr lang="en-US" dirty="0" err="1"/>
              <a:t>deciviews</a:t>
            </a:r>
            <a:r>
              <a:rPr lang="en-US" dirty="0"/>
              <a:t>, the target level of protection the agency is setting today. (A </a:t>
            </a:r>
            <a:r>
              <a:rPr lang="en-US" dirty="0" err="1"/>
              <a:t>deciview</a:t>
            </a:r>
            <a:r>
              <a:rPr lang="en-US" dirty="0"/>
              <a:t> is a yardstick for measuring visibility.) </a:t>
            </a:r>
          </a:p>
        </p:txBody>
      </p:sp>
    </p:spTree>
    <p:extLst>
      <p:ext uri="{BB962C8B-B14F-4D97-AF65-F5344CB8AC3E}">
        <p14:creationId xmlns:p14="http://schemas.microsoft.com/office/powerpoint/2010/main" val="367807885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646331"/>
          </a:xfrm>
          <a:prstGeom prst="rect">
            <a:avLst/>
          </a:prstGeom>
        </p:spPr>
        <p:txBody>
          <a:bodyPr wrap="square">
            <a:spAutoFit/>
          </a:bodyPr>
          <a:lstStyle/>
          <a:p>
            <a:pPr algn="ctr"/>
            <a:r>
              <a:rPr lang="en-US" b="1" dirty="0" smtClean="0"/>
              <a:t>OVERVIEW </a:t>
            </a:r>
            <a:r>
              <a:rPr lang="en-US" b="1" dirty="0"/>
              <a:t>OF EPA’S REVISIONS TO THE AIR QUALITY STANDARDS FOR PARTICLE POLLUTION </a:t>
            </a:r>
            <a:r>
              <a:rPr lang="en-US" b="1" dirty="0" smtClean="0"/>
              <a:t>(FINE PARTICULATE </a:t>
            </a:r>
            <a:r>
              <a:rPr lang="en-US" b="1" dirty="0"/>
              <a:t>MATTER) </a:t>
            </a:r>
            <a:endParaRPr lang="en-US" dirty="0"/>
          </a:p>
        </p:txBody>
      </p:sp>
      <p:sp>
        <p:nvSpPr>
          <p:cNvPr id="3" name="Rectangle 2"/>
          <p:cNvSpPr/>
          <p:nvPr/>
        </p:nvSpPr>
        <p:spPr>
          <a:xfrm>
            <a:off x="0" y="914400"/>
            <a:ext cx="9067800" cy="3970318"/>
          </a:xfrm>
          <a:prstGeom prst="rect">
            <a:avLst/>
          </a:prstGeom>
        </p:spPr>
        <p:txBody>
          <a:bodyPr wrap="square">
            <a:spAutoFit/>
          </a:bodyPr>
          <a:lstStyle/>
          <a:p>
            <a:r>
              <a:rPr lang="en-US" dirty="0"/>
              <a:t>More details about </a:t>
            </a:r>
            <a:r>
              <a:rPr lang="en-US" dirty="0" smtClean="0"/>
              <a:t>EPA’s </a:t>
            </a:r>
            <a:r>
              <a:rPr lang="en-US" dirty="0"/>
              <a:t>action: </a:t>
            </a:r>
          </a:p>
          <a:p>
            <a:r>
              <a:rPr lang="en-US" dirty="0" smtClean="0"/>
              <a:t>The </a:t>
            </a:r>
            <a:r>
              <a:rPr lang="en-US" dirty="0"/>
              <a:t>rule also addresses several issues related to implementation of the revised standards. Among them</a:t>
            </a:r>
            <a:r>
              <a:rPr lang="en-US" dirty="0" smtClean="0"/>
              <a:t>:</a:t>
            </a:r>
          </a:p>
          <a:p>
            <a:r>
              <a:rPr lang="en-US" dirty="0" smtClean="0"/>
              <a:t> </a:t>
            </a:r>
            <a:endParaRPr lang="en-US" dirty="0"/>
          </a:p>
          <a:p>
            <a:r>
              <a:rPr lang="en-US" dirty="0" smtClean="0"/>
              <a:t>o </a:t>
            </a:r>
            <a:r>
              <a:rPr lang="en-US" dirty="0"/>
              <a:t>The agency is making updates and improvements to the nation’s PM2.5 monitoring network that include relocating a small number of monitors to measure fine particles near heavily traveled roads in areas with populations of 1 million or more. These relocations will be phased in over two years (2015-2017) and will not require additional monitors</a:t>
            </a:r>
            <a:r>
              <a:rPr lang="en-US" dirty="0" smtClean="0"/>
              <a:t>.</a:t>
            </a:r>
          </a:p>
          <a:p>
            <a:r>
              <a:rPr lang="en-US" dirty="0" smtClean="0"/>
              <a:t> </a:t>
            </a:r>
            <a:endParaRPr lang="en-US" dirty="0"/>
          </a:p>
          <a:p>
            <a:r>
              <a:rPr lang="en-US" dirty="0"/>
              <a:t>o In addition, EPA is updating the Air Quality Index (AQI) for PM2.5 to be consistent with the final health standards</a:t>
            </a:r>
            <a:r>
              <a:rPr lang="en-US" dirty="0" smtClean="0"/>
              <a:t>.</a:t>
            </a:r>
          </a:p>
          <a:p>
            <a:r>
              <a:rPr lang="en-US" dirty="0" smtClean="0"/>
              <a:t> </a:t>
            </a:r>
            <a:endParaRPr lang="en-US" dirty="0"/>
          </a:p>
          <a:p>
            <a:r>
              <a:rPr lang="en-US" dirty="0"/>
              <a:t>o </a:t>
            </a:r>
            <a:r>
              <a:rPr lang="en-US" dirty="0" smtClean="0"/>
              <a:t>EPA </a:t>
            </a:r>
            <a:r>
              <a:rPr lang="en-US" dirty="0"/>
              <a:t>anticipates making initial attainment/nonattainment designations by December 2014, with those designations likely becoming effective in early 2015. </a:t>
            </a:r>
          </a:p>
        </p:txBody>
      </p:sp>
      <p:sp>
        <p:nvSpPr>
          <p:cNvPr id="4" name="Rectangle 3"/>
          <p:cNvSpPr/>
          <p:nvPr/>
        </p:nvSpPr>
        <p:spPr>
          <a:xfrm>
            <a:off x="0" y="5048071"/>
            <a:ext cx="9067800" cy="1200329"/>
          </a:xfrm>
          <a:prstGeom prst="rect">
            <a:avLst/>
          </a:prstGeom>
        </p:spPr>
        <p:txBody>
          <a:bodyPr wrap="square">
            <a:spAutoFit/>
          </a:bodyPr>
          <a:lstStyle/>
          <a:p>
            <a:r>
              <a:rPr lang="en-US" dirty="0"/>
              <a:t>o </a:t>
            </a:r>
            <a:r>
              <a:rPr lang="en-US" dirty="0" smtClean="0"/>
              <a:t>EPA </a:t>
            </a:r>
            <a:r>
              <a:rPr lang="en-US" dirty="0"/>
              <a:t>estimates that meeting the annual primary fine particle standard of 12.0 </a:t>
            </a:r>
            <a:r>
              <a:rPr lang="en-US" dirty="0" err="1"/>
              <a:t>μg</a:t>
            </a:r>
            <a:r>
              <a:rPr lang="en-US" dirty="0"/>
              <a:t>/m3 will provide health benefits worth an estimated $4 billion to $9.1 billion per year in 2020 -- a return of $12 to $171 for every dollar invested in pollution reduction. Estimated annual costs of implementing the standard are $53 million to $350 million. </a:t>
            </a:r>
          </a:p>
        </p:txBody>
      </p:sp>
    </p:spTree>
    <p:extLst>
      <p:ext uri="{BB962C8B-B14F-4D97-AF65-F5344CB8AC3E}">
        <p14:creationId xmlns:p14="http://schemas.microsoft.com/office/powerpoint/2010/main" val="161233000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3866" y="76200"/>
            <a:ext cx="8957733" cy="646331"/>
          </a:xfrm>
          <a:prstGeom prst="rect">
            <a:avLst/>
          </a:prstGeom>
        </p:spPr>
        <p:txBody>
          <a:bodyPr wrap="square">
            <a:spAutoFit/>
          </a:bodyPr>
          <a:lstStyle/>
          <a:p>
            <a:r>
              <a:rPr lang="en-US" b="1" dirty="0" smtClean="0"/>
              <a:t>REVISED </a:t>
            </a:r>
            <a:r>
              <a:rPr lang="en-US" b="1" dirty="0"/>
              <a:t>AIR QUALITY STANDARDS FOR PARTICLE POLLUTION AND UPDATES TO THE AIR QUALITY INDEX (AQI) </a:t>
            </a:r>
            <a:endParaRPr lang="en-US"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1038" y="1157288"/>
            <a:ext cx="7781925" cy="4543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1098446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2885182"/>
            <a:ext cx="8610600" cy="1077218"/>
          </a:xfrm>
          <a:prstGeom prst="rect">
            <a:avLst/>
          </a:prstGeom>
        </p:spPr>
        <p:txBody>
          <a:bodyPr wrap="square">
            <a:spAutoFit/>
          </a:bodyPr>
          <a:lstStyle/>
          <a:p>
            <a:pPr algn="ctr"/>
            <a:r>
              <a:rPr lang="en-US" sz="3200" b="1" dirty="0" smtClean="0">
                <a:latin typeface="Arial Rounded MT Bold" pitchFamily="34" charset="0"/>
              </a:rPr>
              <a:t>CURRENT AND PROJECTED PM 2.5 MONITOR DATA FROM EPA</a:t>
            </a:r>
            <a:endParaRPr lang="en-US" sz="3200" dirty="0">
              <a:latin typeface="Arial Rounded MT Bold" pitchFamily="34" charset="0"/>
            </a:endParaRPr>
          </a:p>
        </p:txBody>
      </p:sp>
    </p:spTree>
    <p:extLst>
      <p:ext uri="{BB962C8B-B14F-4D97-AF65-F5344CB8AC3E}">
        <p14:creationId xmlns:p14="http://schemas.microsoft.com/office/powerpoint/2010/main" val="85682697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71348"/>
            <a:ext cx="8839200" cy="67866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032162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120212"/>
            <a:ext cx="8915400" cy="67377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6788578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85</TotalTime>
  <Words>866</Words>
  <Application>Microsoft Office PowerPoint</Application>
  <PresentationFormat>On-screen Show (4:3)</PresentationFormat>
  <Paragraphs>101</Paragraphs>
  <Slides>11</Slides>
  <Notes>0</Notes>
  <HiddenSlides>0</HiddenSlides>
  <MMClips>0</MMClips>
  <ScaleCrop>false</ScaleCrop>
  <HeadingPairs>
    <vt:vector size="4" baseType="variant">
      <vt:variant>
        <vt:lpstr>Theme</vt:lpstr>
      </vt:variant>
      <vt:variant>
        <vt:i4>2</vt:i4>
      </vt:variant>
      <vt:variant>
        <vt:lpstr>Slide Titles</vt:lpstr>
      </vt:variant>
      <vt:variant>
        <vt:i4>11</vt:i4>
      </vt:variant>
    </vt:vector>
  </HeadingPairs>
  <TitlesOfParts>
    <vt:vector size="13" baseType="lpstr">
      <vt:lpstr>Flow</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Taylor Dellinger</dc:creator>
  <cp:lastModifiedBy>Taylor Dellinger</cp:lastModifiedBy>
  <cp:revision>8</cp:revision>
  <dcterms:created xsi:type="dcterms:W3CDTF">2013-02-12T15:26:42Z</dcterms:created>
  <dcterms:modified xsi:type="dcterms:W3CDTF">2013-02-12T16:52:27Z</dcterms:modified>
</cp:coreProperties>
</file>